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Lst>
  <p:notesMasterIdLst>
    <p:notesMasterId r:id="rId44"/>
  </p:notesMasterIdLst>
  <p:sldIdLst>
    <p:sldId id="294" r:id="rId5"/>
    <p:sldId id="348" r:id="rId6"/>
    <p:sldId id="349" r:id="rId7"/>
    <p:sldId id="290" r:id="rId8"/>
    <p:sldId id="263" r:id="rId9"/>
    <p:sldId id="264" r:id="rId10"/>
    <p:sldId id="266" r:id="rId11"/>
    <p:sldId id="291" r:id="rId12"/>
    <p:sldId id="267" r:id="rId13"/>
    <p:sldId id="380" r:id="rId14"/>
    <p:sldId id="381" r:id="rId15"/>
    <p:sldId id="382" r:id="rId16"/>
    <p:sldId id="383" r:id="rId17"/>
    <p:sldId id="384" r:id="rId18"/>
    <p:sldId id="385" r:id="rId19"/>
    <p:sldId id="375" r:id="rId20"/>
    <p:sldId id="386" r:id="rId21"/>
    <p:sldId id="391" r:id="rId22"/>
    <p:sldId id="392" r:id="rId23"/>
    <p:sldId id="393" r:id="rId24"/>
    <p:sldId id="394" r:id="rId25"/>
    <p:sldId id="387" r:id="rId26"/>
    <p:sldId id="388" r:id="rId27"/>
    <p:sldId id="376" r:id="rId28"/>
    <p:sldId id="389" r:id="rId29"/>
    <p:sldId id="390" r:id="rId30"/>
    <p:sldId id="296" r:id="rId31"/>
    <p:sldId id="297" r:id="rId32"/>
    <p:sldId id="361" r:id="rId33"/>
    <p:sldId id="377" r:id="rId34"/>
    <p:sldId id="378" r:id="rId35"/>
    <p:sldId id="395" r:id="rId36"/>
    <p:sldId id="396" r:id="rId37"/>
    <p:sldId id="397" r:id="rId38"/>
    <p:sldId id="398" r:id="rId39"/>
    <p:sldId id="379" r:id="rId40"/>
    <p:sldId id="310" r:id="rId41"/>
    <p:sldId id="298" r:id="rId42"/>
    <p:sldId id="261" r:id="rId43"/>
  </p:sldIdLst>
  <p:sldSz cx="9144000" cy="6858000" type="screen4x3"/>
  <p:notesSz cx="6858000" cy="9144000"/>
  <p:custDataLst>
    <p:tags r:id="rId45"/>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9E5"/>
    <a:srgbClr val="FF3399"/>
    <a:srgbClr val="FF0000"/>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46" autoAdjust="0"/>
    <p:restoredTop sz="93979" autoAdjust="0"/>
  </p:normalViewPr>
  <p:slideViewPr>
    <p:cSldViewPr>
      <p:cViewPr varScale="1">
        <p:scale>
          <a:sx n="63" d="100"/>
          <a:sy n="63" d="100"/>
        </p:scale>
        <p:origin x="1536"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5/5/2020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273450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200644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897246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3732360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656441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829064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774579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351087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663175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8029527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4620322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9239670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2790932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6112754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108459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8948714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417187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46005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3320387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7685156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9748449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869024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5852970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5660174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045888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5329663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5124121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39</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3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19.emf"/><Relationship Id="rId3" Type="http://schemas.openxmlformats.org/officeDocument/2006/relationships/image" Target="../media/image1.png"/><Relationship Id="rId7"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0.emf"/><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28.emf"/><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29.emf"/><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31.emf"/><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32.emf"/><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34.emf"/><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35.emf"/><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37.emf"/><Relationship Id="rId5" Type="http://schemas.openxmlformats.org/officeDocument/2006/relationships/image" Target="../media/image36.emf"/><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image" Target="../media/image38.emf"/><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image" Target="../media/image39.emf"/><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41.jpeg"/><Relationship Id="rId4" Type="http://schemas.openxmlformats.org/officeDocument/2006/relationships/image" Target="../media/image40.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a:solidFill>
                  <a:srgbClr val="FFFFFF"/>
                </a:solidFill>
                <a:latin typeface="Times New Roman" pitchFamily="18" charset="0"/>
                <a:cs typeface="Times New Roman" pitchFamily="18" charset="0"/>
              </a:rPr>
              <a:t>CHƯƠNG TRÌNH KHỞI ĐỘNG</a:t>
            </a:r>
            <a:endParaRPr lang="en-US" sz="3000" b="1">
              <a:solidFill>
                <a:srgbClr val="FFFFFF"/>
              </a:solidFill>
              <a:latin typeface="Times New Roman" pitchFamily="18" charset="0"/>
              <a:cs typeface="Times New Roman" pitchFamily="18" charset="0"/>
            </a:endParaRPr>
          </a:p>
        </p:txBody>
      </p:sp>
      <p:grpSp>
        <p:nvGrpSpPr>
          <p:cNvPr id="2" name="Group 19"/>
          <p:cNvGrpSpPr>
            <a:grpSpLocks/>
          </p:cNvGrpSpPr>
          <p:nvPr/>
        </p:nvGrpSpPr>
        <p:grpSpPr bwMode="auto">
          <a:xfrm>
            <a:off x="0" y="0"/>
            <a:ext cx="9144000" cy="1197352"/>
            <a:chOff x="0" y="0"/>
            <a:chExt cx="9144000" cy="1197352"/>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304800"/>
              <a:ext cx="7891816" cy="892552"/>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itchFamily="18" charset="0"/>
                  <a:cs typeface="Times New Roman" pitchFamily="18" charset="0"/>
                </a:rPr>
                <a:t>TRƯỜNG CAO ĐẲNG</a:t>
              </a:r>
              <a:r>
                <a:rPr lang="en-US" sz="2400" b="1" dirty="0">
                  <a:solidFill>
                    <a:srgbClr val="FFFFFF"/>
                  </a:solidFill>
                  <a:latin typeface="Times New Roman" pitchFamily="18" charset="0"/>
                  <a:cs typeface="Times New Roman" pitchFamily="18" charset="0"/>
                </a:rPr>
                <a:t> </a:t>
              </a:r>
              <a:r>
                <a:rPr lang="vi-VN" sz="2400" b="1" dirty="0">
                  <a:solidFill>
                    <a:srgbClr val="FFFFFF"/>
                  </a:solidFill>
                  <a:latin typeface="Times New Roman" pitchFamily="18" charset="0"/>
                  <a:cs typeface="Times New Roman" pitchFamily="18" charset="0"/>
                </a:rPr>
                <a:t>LÝ TỰ TRỌNG TP.HCM</a:t>
              </a:r>
              <a:endParaRPr lang="en-US" sz="2400" b="1" dirty="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a:solidFill>
                    <a:srgbClr val="FFFFFF"/>
                  </a:solidFill>
                  <a:latin typeface="Times New Roman" pitchFamily="18" charset="0"/>
                  <a:cs typeface="Times New Roman" pitchFamily="18" charset="0"/>
                </a:rPr>
                <a:t>KHOA </a:t>
              </a:r>
              <a:r>
                <a:rPr lang="en-US" sz="2600" b="1" dirty="0" err="1">
                  <a:solidFill>
                    <a:srgbClr val="FFFFFF"/>
                  </a:solidFill>
                  <a:latin typeface="Times New Roman" pitchFamily="18" charset="0"/>
                  <a:cs typeface="Times New Roman" pitchFamily="18" charset="0"/>
                </a:rPr>
                <a:t>KHOA</a:t>
              </a:r>
              <a:r>
                <a:rPr lang="en-US" sz="2600" b="1" dirty="0">
                  <a:solidFill>
                    <a:srgbClr val="FFFFFF"/>
                  </a:solidFill>
                  <a:latin typeface="Times New Roman" pitchFamily="18" charset="0"/>
                  <a:cs typeface="Times New Roman" pitchFamily="18" charset="0"/>
                </a:rPr>
                <a:t> HỌC CƠ BẢN</a:t>
              </a:r>
              <a:r>
                <a:rPr lang="en-US" sz="2800" b="1" dirty="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pic>
        <p:nvPicPr>
          <p:cNvPr id="5" name="Picture 4">
            <a:extLst>
              <a:ext uri="{FF2B5EF4-FFF2-40B4-BE49-F238E27FC236}">
                <a16:creationId xmlns:a16="http://schemas.microsoft.com/office/drawing/2014/main" id="{74813C29-89E1-4114-9D79-7059DA1FC9AC}"/>
              </a:ext>
            </a:extLst>
          </p:cNvPr>
          <p:cNvPicPr>
            <a:picLocks noChangeAspect="1"/>
          </p:cNvPicPr>
          <p:nvPr/>
        </p:nvPicPr>
        <p:blipFill rotWithShape="1">
          <a:blip r:embed="rId4"/>
          <a:srcRect l="4858" t="10047" r="6061" b="14360"/>
          <a:stretch/>
        </p:blipFill>
        <p:spPr>
          <a:xfrm>
            <a:off x="2362200" y="1500717"/>
            <a:ext cx="4191000" cy="1166283"/>
          </a:xfrm>
          <a:prstGeom prst="rect">
            <a:avLst/>
          </a:prstGeom>
        </p:spPr>
      </p:pic>
      <p:sp>
        <p:nvSpPr>
          <p:cNvPr id="29" name="TextBox 3">
            <a:extLst>
              <a:ext uri="{FF2B5EF4-FFF2-40B4-BE49-F238E27FC236}">
                <a16:creationId xmlns:a16="http://schemas.microsoft.com/office/drawing/2014/main" id="{ACBEF02D-A005-41F5-AA1F-2CF9CFD85482}"/>
              </a:ext>
            </a:extLst>
          </p:cNvPr>
          <p:cNvSpPr txBox="1">
            <a:spLocks noChangeArrowheads="1"/>
          </p:cNvSpPr>
          <p:nvPr/>
        </p:nvSpPr>
        <p:spPr bwMode="auto">
          <a:xfrm>
            <a:off x="381000" y="2990850"/>
            <a:ext cx="838200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4</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a:p>
            <a:pPr algn="ctr" eaLnBrk="1" hangingPunct="1"/>
            <a:r>
              <a:rPr lang="en-US" altLang="en-US" sz="2800" b="1" dirty="0">
                <a:solidFill>
                  <a:srgbClr val="FF0000"/>
                </a:solidFill>
                <a:latin typeface="Times New Roman" panose="02020603050405020304" pitchFamily="18" charset="0"/>
                <a:cs typeface="Times New Roman" panose="02020603050405020304" pitchFamily="18" charset="0"/>
              </a:rPr>
              <a:t>BẬC ĐÀO TẠO: TRUNG CẤP NGHỀ</a:t>
            </a:r>
          </a:p>
        </p:txBody>
      </p:sp>
      <p:sp>
        <p:nvSpPr>
          <p:cNvPr id="30" name="TextBox 4">
            <a:extLst>
              <a:ext uri="{FF2B5EF4-FFF2-40B4-BE49-F238E27FC236}">
                <a16:creationId xmlns:a16="http://schemas.microsoft.com/office/drawing/2014/main" id="{C1DEC496-B31C-4B96-BFC4-686869BAC738}"/>
              </a:ext>
            </a:extLst>
          </p:cNvPr>
          <p:cNvSpPr txBox="1">
            <a:spLocks noChangeArrowheads="1"/>
          </p:cNvSpPr>
          <p:nvPr/>
        </p:nvSpPr>
        <p:spPr bwMode="auto">
          <a:xfrm>
            <a:off x="1828800" y="5105400"/>
            <a:ext cx="57150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err="1">
                <a:solidFill>
                  <a:srgbClr val="1909E5"/>
                </a:solidFill>
                <a:latin typeface="Times New Roman" panose="02020603050405020304" pitchFamily="18" charset="0"/>
                <a:cs typeface="Times New Roman" panose="02020603050405020304" pitchFamily="18" charset="0"/>
              </a:rPr>
              <a:t>Giảng</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dirty="0" err="1">
                <a:solidFill>
                  <a:srgbClr val="1909E5"/>
                </a:solidFill>
                <a:latin typeface="Times New Roman" panose="02020603050405020304" pitchFamily="18" charset="0"/>
                <a:cs typeface="Times New Roman" panose="02020603050405020304" pitchFamily="18" charset="0"/>
              </a:rPr>
              <a:t>viên</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b="1" dirty="0" err="1">
                <a:solidFill>
                  <a:srgbClr val="1909E5"/>
                </a:solidFill>
                <a:latin typeface="Times New Roman" panose="02020603050405020304" pitchFamily="18" charset="0"/>
                <a:cs typeface="Times New Roman" panose="02020603050405020304" pitchFamily="18" charset="0"/>
              </a:rPr>
              <a:t>ThS</a:t>
            </a:r>
            <a:r>
              <a:rPr lang="en-US" altLang="en-US" sz="2800" b="1" dirty="0">
                <a:solidFill>
                  <a:srgbClr val="1909E5"/>
                </a:solidFill>
                <a:latin typeface="Times New Roman" panose="02020603050405020304" pitchFamily="18" charset="0"/>
                <a:cs typeface="Times New Roman" panose="02020603050405020304" pitchFamily="18" charset="0"/>
              </a:rPr>
              <a:t>. LÊ VĂN </a:t>
            </a:r>
            <a:r>
              <a:rPr lang="en-US" altLang="en-US" sz="2800" b="1" dirty="0" smtClean="0">
                <a:solidFill>
                  <a:srgbClr val="1909E5"/>
                </a:solidFill>
                <a:latin typeface="Times New Roman" panose="02020603050405020304" pitchFamily="18" charset="0"/>
                <a:cs typeface="Times New Roman" panose="02020603050405020304" pitchFamily="18" charset="0"/>
              </a:rPr>
              <a:t>BÌNH</a:t>
            </a:r>
            <a:endParaRPr lang="en-US" altLang="en-US" sz="2800" b="1" dirty="0">
              <a:solidFill>
                <a:srgbClr val="1909E5"/>
              </a:solidFill>
              <a:latin typeface="Times New Roman" panose="02020603050405020304" pitchFamily="18" charset="0"/>
              <a:cs typeface="Times New Roman" panose="02020603050405020304" pitchFamily="18" charset="0"/>
            </a:endParaRPr>
          </a:p>
          <a:p>
            <a:pPr eaLnBrk="1" hangingPunct="1"/>
            <a:r>
              <a:rPr lang="en-US" altLang="en-US" sz="2800" dirty="0">
                <a:solidFill>
                  <a:srgbClr val="0C0C92"/>
                </a:solidFill>
                <a:latin typeface="Times New Roman" panose="02020603050405020304" pitchFamily="18" charset="0"/>
                <a:cs typeface="Times New Roman" panose="02020603050405020304" pitchFamily="18" charset="0"/>
              </a:rPr>
              <a:t>Mail: </a:t>
            </a:r>
            <a:r>
              <a:rPr lang="en-US" altLang="en-US" sz="2800" dirty="0" smtClean="0">
                <a:solidFill>
                  <a:srgbClr val="0C0C92"/>
                </a:solidFill>
                <a:latin typeface="Times New Roman" panose="02020603050405020304" pitchFamily="18" charset="0"/>
                <a:cs typeface="Times New Roman" panose="02020603050405020304" pitchFamily="18" charset="0"/>
              </a:rPr>
              <a:t>binhvanle2307@gmail.com</a:t>
            </a:r>
            <a:endParaRPr lang="en-US" altLang="en-US" sz="2800" dirty="0">
              <a:solidFill>
                <a:srgbClr val="0C0C92"/>
              </a:solidFill>
              <a:latin typeface="Times New Roman" panose="02020603050405020304" pitchFamily="18" charset="0"/>
              <a:cs typeface="Times New Roman" panose="02020603050405020304" pitchFamily="18" charset="0"/>
            </a:endParaRPr>
          </a:p>
          <a:p>
            <a:pPr eaLnBrk="1" hangingPunct="1"/>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a:extLst>
              <a:ext uri="{FF2B5EF4-FFF2-40B4-BE49-F238E27FC236}">
                <a16:creationId xmlns:a16="http://schemas.microsoft.com/office/drawing/2014/main" id="{197C41FE-0B69-45D9-8BDA-D6C1DEF0027F}"/>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3" name="Rectangle 32">
            <a:extLst>
              <a:ext uri="{FF2B5EF4-FFF2-40B4-BE49-F238E27FC236}">
                <a16:creationId xmlns:a16="http://schemas.microsoft.com/office/drawing/2014/main" id="{2FF4DE44-506B-4376-AFCD-BCC7E80CB58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NỘI QUY LỚP HỌC TRỰC TUYẾN</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 name="TextBox 1"/>
          <p:cNvSpPr txBox="1"/>
          <p:nvPr/>
        </p:nvSpPr>
        <p:spPr>
          <a:xfrm>
            <a:off x="177800" y="1747659"/>
            <a:ext cx="8813800" cy="3662541"/>
          </a:xfrm>
          <a:prstGeom prst="rect">
            <a:avLst/>
          </a:prstGeom>
          <a:noFill/>
        </p:spPr>
        <p:txBody>
          <a:bodyPr wrap="square" rtlCol="0">
            <a:spAutoFit/>
          </a:bodyPr>
          <a:lstStyle/>
          <a:p>
            <a:pPr algn="just"/>
            <a:r>
              <a:rPr lang="en-US" sz="2800" b="1" dirty="0" smtClean="0">
                <a:solidFill>
                  <a:srgbClr val="002060"/>
                </a:solidFill>
                <a:latin typeface="Times New Roman" panose="02020603050405020304" pitchFamily="18" charset="0"/>
                <a:cs typeface="Times New Roman" panose="02020603050405020304" pitchFamily="18" charset="0"/>
              </a:rPr>
              <a:t>1. </a:t>
            </a:r>
            <a:r>
              <a:rPr lang="en-US" sz="2800" dirty="0" err="1" smtClean="0">
                <a:solidFill>
                  <a:srgbClr val="002060"/>
                </a:solidFill>
                <a:latin typeface="Times New Roman" panose="02020603050405020304" pitchFamily="18" charset="0"/>
                <a:cs typeface="Times New Roman" panose="02020603050405020304" pitchFamily="18" charset="0"/>
              </a:rPr>
              <a:t>Chuẩn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liệu</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vở</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đồ</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dùng</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trước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bắt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đầu</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2.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động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tìm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thức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quan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chuẩn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các </a:t>
            </a:r>
            <a:r>
              <a:rPr lang="en-US" sz="2800" dirty="0" err="1" smtClean="0">
                <a:solidFill>
                  <a:srgbClr val="002060"/>
                </a:solidFill>
                <a:latin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chưa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nhờ</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hướng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dẫn</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3.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động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phòng</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trước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bắt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ít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nhất</a:t>
            </a:r>
            <a:r>
              <a:rPr lang="en-US" sz="2800" dirty="0" smtClean="0">
                <a:solidFill>
                  <a:srgbClr val="002060"/>
                </a:solidFill>
                <a:latin typeface="Times New Roman" panose="02020603050405020304" pitchFamily="18" charset="0"/>
                <a:cs typeface="Times New Roman" panose="02020603050405020304" pitchFamily="18" charset="0"/>
              </a:rPr>
              <a:t> 5 </a:t>
            </a:r>
            <a:r>
              <a:rPr lang="en-US" sz="2800" dirty="0" err="1" smtClean="0">
                <a:solidFill>
                  <a:srgbClr val="002060"/>
                </a:solidFill>
                <a:latin typeface="Times New Roman" panose="02020603050405020304" pitchFamily="18" charset="0"/>
                <a:cs typeface="Times New Roman" panose="02020603050405020304" pitchFamily="18" charset="0"/>
              </a:rPr>
              <a:t>phút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ổn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truyền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bằng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mình</a:t>
            </a:r>
            <a:r>
              <a:rPr lang="en-US" sz="2800" dirty="0" smtClean="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116056760"/>
      </p:ext>
    </p:extLst>
  </p:cSld>
  <p:clrMapOvr>
    <a:masterClrMapping/>
  </p:clrMapOvr>
  <p:transition advClick="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NỘI QUY LỚP HỌC TRỰC TUYẾN</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 name="TextBox 1"/>
          <p:cNvSpPr txBox="1"/>
          <p:nvPr/>
        </p:nvSpPr>
        <p:spPr>
          <a:xfrm>
            <a:off x="84160" y="1295400"/>
            <a:ext cx="8983640" cy="4801314"/>
          </a:xfrm>
          <a:prstGeom prst="rect">
            <a:avLst/>
          </a:prstGeom>
          <a:noFill/>
        </p:spPr>
        <p:txBody>
          <a:bodyPr wrap="square" rtlCol="0">
            <a:spAutoFit/>
          </a:bodyPr>
          <a:lstStyle/>
          <a:p>
            <a:pPr algn="just"/>
            <a:r>
              <a:rPr lang="en-US" sz="2800" b="1" dirty="0" smtClean="0">
                <a:solidFill>
                  <a:srgbClr val="002060"/>
                </a:solidFill>
                <a:latin typeface="Times New Roman" panose="02020603050405020304" pitchFamily="18" charset="0"/>
                <a:cs typeface="Times New Roman" panose="02020603050405020304" pitchFamily="18" charset="0"/>
              </a:rPr>
              <a:t>4.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trình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tắt</a:t>
            </a:r>
            <a:r>
              <a:rPr lang="en-US" sz="2800" dirty="0" smtClean="0">
                <a:solidFill>
                  <a:srgbClr val="002060"/>
                </a:solidFill>
                <a:latin typeface="Times New Roman" panose="02020603050405020304" pitchFamily="18" charset="0"/>
                <a:cs typeface="Times New Roman" panose="02020603050405020304" pitchFamily="18" charset="0"/>
              </a:rPr>
              <a:t> Mic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bật</a:t>
            </a:r>
            <a:r>
              <a:rPr lang="en-US" sz="2800" dirty="0" smtClean="0">
                <a:solidFill>
                  <a:srgbClr val="002060"/>
                </a:solidFill>
                <a:latin typeface="Times New Roman" panose="02020603050405020304" pitchFamily="18" charset="0"/>
                <a:cs typeface="Times New Roman" panose="02020603050405020304" pitchFamily="18" charset="0"/>
              </a:rPr>
              <a:t> Webcam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theo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dõi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tương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bật</a:t>
            </a:r>
            <a:r>
              <a:rPr lang="en-US" sz="2800" dirty="0" smtClean="0">
                <a:solidFill>
                  <a:srgbClr val="002060"/>
                </a:solidFill>
                <a:latin typeface="Times New Roman" panose="02020603050405020304" pitchFamily="18" charset="0"/>
                <a:cs typeface="Times New Roman" panose="02020603050405020304" pitchFamily="18" charset="0"/>
              </a:rPr>
              <a:t> Mic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phát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hoặc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muốn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phản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hồi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với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5.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tự</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giác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chép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làm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nghiêm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túc</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6.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n</a:t>
            </a:r>
            <a:r>
              <a:rPr lang="vi-VN" sz="2800" dirty="0" smtClean="0">
                <a:solidFill>
                  <a:srgbClr val="002060"/>
                </a:solidFill>
                <a:latin typeface="Times New Roman" panose="02020603050405020304" pitchFamily="18" charset="0"/>
                <a:cs typeface="Times New Roman" panose="02020603050405020304" pitchFamily="18" charset="0"/>
              </a:rPr>
              <a:t>gồi </a:t>
            </a:r>
            <a:r>
              <a:rPr lang="vi-VN" sz="2800" dirty="0">
                <a:solidFill>
                  <a:srgbClr val="002060"/>
                </a:solidFill>
                <a:latin typeface="Times New Roman" panose="02020603050405020304" pitchFamily="18" charset="0"/>
                <a:cs typeface="Times New Roman" panose="02020603050405020304" pitchFamily="18" charset="0"/>
              </a:rPr>
              <a:t>học ngay ngắn và tập trung như khi học trên lớp, trang </a:t>
            </a:r>
            <a:r>
              <a:rPr lang="vi-VN" sz="2800" dirty="0" smtClean="0">
                <a:solidFill>
                  <a:srgbClr val="002060"/>
                </a:solidFill>
                <a:latin typeface="Times New Roman" panose="02020603050405020304" pitchFamily="18" charset="0"/>
                <a:cs typeface="Times New Roman" panose="02020603050405020304" pitchFamily="18" charset="0"/>
              </a:rPr>
              <a:t>phục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lời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nói</a:t>
            </a:r>
            <a:r>
              <a:rPr lang="vi-VN" sz="2800" dirty="0" smtClean="0">
                <a:solidFill>
                  <a:srgbClr val="002060"/>
                </a:solidFill>
                <a:latin typeface="Times New Roman" panose="02020603050405020304" pitchFamily="18" charset="0"/>
                <a:cs typeface="Times New Roman" panose="02020603050405020304" pitchFamily="18" charset="0"/>
              </a:rPr>
              <a:t> </a:t>
            </a:r>
            <a:r>
              <a:rPr lang="vi-VN" sz="2800" dirty="0">
                <a:solidFill>
                  <a:srgbClr val="002060"/>
                </a:solidFill>
                <a:latin typeface="Times New Roman" panose="02020603050405020304" pitchFamily="18" charset="0"/>
                <a:cs typeface="Times New Roman" panose="02020603050405020304" pitchFamily="18" charset="0"/>
              </a:rPr>
              <a:t>lịch </a:t>
            </a:r>
            <a:r>
              <a:rPr lang="vi-VN" sz="2800" dirty="0" smtClean="0">
                <a:solidFill>
                  <a:srgbClr val="002060"/>
                </a:solidFill>
                <a:latin typeface="Times New Roman" panose="02020603050405020304" pitchFamily="18" charset="0"/>
                <a:cs typeface="Times New Roman" panose="02020603050405020304" pitchFamily="18" charset="0"/>
              </a:rPr>
              <a:t>sự.</a:t>
            </a:r>
            <a:endParaRPr lang="en-US" sz="2800" dirty="0" smtClean="0">
              <a:solidFill>
                <a:srgbClr val="002060"/>
              </a:solidFill>
              <a:latin typeface="Times New Roman" panose="02020603050405020304" pitchFamily="18" charset="0"/>
              <a:cs typeface="Times New Roman" panose="02020603050405020304" pitchFamily="18" charset="0"/>
            </a:endParaRP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7.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chuyện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làm </a:t>
            </a:r>
            <a:r>
              <a:rPr lang="en-US" sz="2800" dirty="0" err="1" smtClean="0">
                <a:solidFill>
                  <a:srgbClr val="002060"/>
                </a:solidFill>
                <a:latin typeface="Times New Roman" panose="02020603050405020304" pitchFamily="18" charset="0"/>
                <a:cs typeface="Times New Roman" panose="02020603050405020304" pitchFamily="18" charset="0"/>
              </a:rPr>
              <a:t>việc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riêng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trình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bật </a:t>
            </a:r>
            <a:r>
              <a:rPr lang="vi-VN" sz="2800" dirty="0">
                <a:solidFill>
                  <a:srgbClr val="002060"/>
                </a:solidFill>
                <a:latin typeface="Times New Roman" panose="02020603050405020304" pitchFamily="18" charset="0"/>
                <a:cs typeface="Times New Roman" panose="02020603050405020304" pitchFamily="18" charset="0"/>
              </a:rPr>
              <a:t>các thiết bị, chương trình </a:t>
            </a:r>
            <a:r>
              <a:rPr lang="vi-VN" sz="2800" dirty="0" smtClean="0">
                <a:solidFill>
                  <a:srgbClr val="002060"/>
                </a:solidFill>
                <a:latin typeface="Times New Roman" panose="02020603050405020304" pitchFamily="18" charset="0"/>
                <a:cs typeface="Times New Roman" panose="02020603050405020304" pitchFamily="18" charset="0"/>
              </a:rPr>
              <a:t>khác</a:t>
            </a:r>
            <a:r>
              <a:rPr lang="en-US" sz="2800" dirty="0" smtClean="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23563431"/>
      </p:ext>
    </p:extLst>
  </p:cSld>
  <p:clrMapOvr>
    <a:masterClrMapping/>
  </p:clrMapOvr>
  <p:transition advClick="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nvGrpSpPr>
          <p:cNvPr id="3" name="Group 29"/>
          <p:cNvGrpSpPr>
            <a:grpSpLocks/>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5"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6"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7"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a:extLst>
              <a:ext uri="{FF2B5EF4-FFF2-40B4-BE49-F238E27FC236}">
                <a16:creationId xmlns:a16="http://schemas.microsoft.com/office/drawing/2014/main" id="{71ED6B33-CA8C-4AF1-84AF-A6FBA0052576}"/>
              </a:ext>
            </a:extLst>
          </p:cNvPr>
          <p:cNvSpPr>
            <a:spLocks noChangeArrowheads="1"/>
          </p:cNvSpPr>
          <p:nvPr/>
        </p:nvSpPr>
        <p:spPr bwMode="gray">
          <a:xfrm>
            <a:off x="76200" y="3784600"/>
            <a:ext cx="8915400" cy="1168400"/>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a:t>
            </a:r>
            <a:r>
              <a:rPr lang="en-US" sz="3600" b="1" dirty="0" smtClean="0">
                <a:solidFill>
                  <a:srgbClr val="1909E5"/>
                </a:solidFill>
                <a:latin typeface="Times New Roman" pitchFamily="18" charset="0"/>
                <a:cs typeface="Times New Roman" pitchFamily="18" charset="0"/>
              </a:rPr>
              <a:t>71</a:t>
            </a:r>
            <a:r>
              <a:rPr lang="en-US" sz="3600" b="1" dirty="0">
                <a:solidFill>
                  <a:srgbClr val="1909E5"/>
                </a:solidFill>
                <a:latin typeface="Times New Roman" pitchFamily="18" charset="0"/>
                <a:cs typeface="Times New Roman" pitchFamily="18" charset="0"/>
              </a:rPr>
              <a:t>. VẬT LIỆU POLIME</a:t>
            </a:r>
            <a:endParaRPr lang="vi-VN" sz="3600" b="1" dirty="0">
              <a:solidFill>
                <a:srgbClr val="1909E5"/>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56889A03-9E4F-44C5-B8E7-30A84D7067FE}"/>
              </a:ext>
            </a:extLst>
          </p:cNvPr>
          <p:cNvPicPr>
            <a:picLocks noChangeAspect="1"/>
          </p:cNvPicPr>
          <p:nvPr/>
        </p:nvPicPr>
        <p:blipFill>
          <a:blip r:embed="rId8"/>
          <a:stretch>
            <a:fillRect/>
          </a:stretch>
        </p:blipFill>
        <p:spPr>
          <a:xfrm>
            <a:off x="2480697" y="381000"/>
            <a:ext cx="3973384" cy="1110466"/>
          </a:xfrm>
          <a:prstGeom prst="rect">
            <a:avLst/>
          </a:prstGeom>
        </p:spPr>
      </p:pic>
      <p:pic>
        <p:nvPicPr>
          <p:cNvPr id="30" name="Picture 27" descr="Hoja Carta2">
            <a:extLst>
              <a:ext uri="{FF2B5EF4-FFF2-40B4-BE49-F238E27FC236}">
                <a16:creationId xmlns:a16="http://schemas.microsoft.com/office/drawing/2014/main" id="{5DD8CDBB-6C27-4BBC-AD8E-D803DD06F418}"/>
              </a:ext>
            </a:extLst>
          </p:cNvPr>
          <p:cNvPicPr>
            <a:picLocks noChangeAspect="1" noChangeArrowheads="1"/>
          </p:cNvPicPr>
          <p:nvPr/>
        </p:nvPicPr>
        <p:blipFill>
          <a:blip r:embed="rId9" cstate="print"/>
          <a:srcRect t="51007"/>
          <a:stretch>
            <a:fillRect/>
          </a:stretch>
        </p:blipFill>
        <p:spPr bwMode="auto">
          <a:xfrm>
            <a:off x="0" y="6324600"/>
            <a:ext cx="9144000" cy="533400"/>
          </a:xfrm>
          <a:prstGeom prst="rect">
            <a:avLst/>
          </a:prstGeom>
          <a:noFill/>
          <a:ln w="9525">
            <a:noFill/>
            <a:miter lim="800000"/>
            <a:headEnd/>
            <a:tailEnd/>
          </a:ln>
        </p:spPr>
      </p:pic>
      <p:sp>
        <p:nvSpPr>
          <p:cNvPr id="32" name="Rectangle 31">
            <a:extLst>
              <a:ext uri="{FF2B5EF4-FFF2-40B4-BE49-F238E27FC236}">
                <a16:creationId xmlns:a16="http://schemas.microsoft.com/office/drawing/2014/main"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838200" y="1762426"/>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74" name="Group 7"/>
          <p:cNvGrpSpPr>
            <a:grpSpLocks/>
          </p:cNvGrpSpPr>
          <p:nvPr/>
        </p:nvGrpSpPr>
        <p:grpSpPr bwMode="auto">
          <a:xfrm>
            <a:off x="873125" y="3362623"/>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1447799" y="2389489"/>
            <a:ext cx="33528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1552530" y="1804714"/>
            <a:ext cx="1800270"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dẻo</a:t>
            </a:r>
            <a:endParaRPr lang="vi-VN" sz="32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1017588" y="1779889"/>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82" name="Text Box 15"/>
          <p:cNvSpPr txBox="1">
            <a:spLocks noChangeArrowheads="1"/>
          </p:cNvSpPr>
          <p:nvPr/>
        </p:nvSpPr>
        <p:spPr bwMode="auto">
          <a:xfrm>
            <a:off x="1593850" y="3367386"/>
            <a:ext cx="3130550"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Tơ</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1052513" y="3380086"/>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itchFamily="18" charset="0"/>
                <a:cs typeface="Times New Roman" pitchFamily="18" charset="0"/>
              </a:rPr>
              <a:t>NỘI DUNG </a:t>
            </a: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pic>
        <p:nvPicPr>
          <p:cNvPr id="56" name="Picture 27" descr="Hoja Carta2">
            <a:extLst>
              <a:ext uri="{FF2B5EF4-FFF2-40B4-BE49-F238E27FC236}">
                <a16:creationId xmlns:a16="http://schemas.microsoft.com/office/drawing/2014/main"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8" name="Rectangle 57">
            <a:extLst>
              <a:ext uri="{FF2B5EF4-FFF2-40B4-BE49-F238E27FC236}">
                <a16:creationId xmlns:a16="http://schemas.microsoft.com/office/drawing/2014/main"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id="{1E22E3C9-81D5-44E1-9491-8109F2E79B3F}"/>
              </a:ext>
            </a:extLst>
          </p:cNvPr>
          <p:cNvSpPr>
            <a:spLocks noChangeShapeType="1"/>
          </p:cNvSpPr>
          <p:nvPr/>
        </p:nvSpPr>
        <p:spPr bwMode="auto">
          <a:xfrm>
            <a:off x="1523999" y="4014098"/>
            <a:ext cx="32766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3" name="Group 7">
            <a:extLst>
              <a:ext uri="{FF2B5EF4-FFF2-40B4-BE49-F238E27FC236}">
                <a16:creationId xmlns:a16="http://schemas.microsoft.com/office/drawing/2014/main" id="{460854DE-AC73-446A-A3E9-61D3036B91F1}"/>
              </a:ext>
            </a:extLst>
          </p:cNvPr>
          <p:cNvGrpSpPr>
            <a:grpSpLocks/>
          </p:cNvGrpSpPr>
          <p:nvPr/>
        </p:nvGrpSpPr>
        <p:grpSpPr bwMode="auto">
          <a:xfrm>
            <a:off x="838200" y="4973637"/>
            <a:ext cx="762000" cy="665163"/>
            <a:chOff x="3174" y="2656"/>
            <a:chExt cx="1549" cy="1351"/>
          </a:xfrm>
          <a:solidFill>
            <a:schemeClr val="accent6">
              <a:lumMod val="75000"/>
            </a:schemeClr>
          </a:solidFill>
        </p:grpSpPr>
        <p:sp>
          <p:nvSpPr>
            <p:cNvPr id="51" name="AutoShape 8">
              <a:extLst>
                <a:ext uri="{FF2B5EF4-FFF2-40B4-BE49-F238E27FC236}">
                  <a16:creationId xmlns:a16="http://schemas.microsoft.com/office/drawing/2014/main"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00B0F0"/>
                </a:solidFill>
                <a:effectLst/>
                <a:uLnTx/>
                <a:uFillTx/>
                <a:latin typeface="Times New Roman" pitchFamily="18" charset="0"/>
                <a:cs typeface="Times New Roman" pitchFamily="18" charset="0"/>
              </a:endParaRPr>
            </a:p>
          </p:txBody>
        </p:sp>
        <p:sp>
          <p:nvSpPr>
            <p:cNvPr id="54" name="AutoShape 9">
              <a:extLst>
                <a:ext uri="{FF2B5EF4-FFF2-40B4-BE49-F238E27FC236}">
                  <a16:creationId xmlns:a16="http://schemas.microsoft.com/office/drawing/2014/main"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sp>
          <p:nvSpPr>
            <p:cNvPr id="55" name="AutoShape 10">
              <a:extLst>
                <a:ext uri="{FF2B5EF4-FFF2-40B4-BE49-F238E27FC236}">
                  <a16:creationId xmlns:a16="http://schemas.microsoft.com/office/drawing/2014/main"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grpSp>
      <p:sp>
        <p:nvSpPr>
          <p:cNvPr id="60" name="Text Box 15">
            <a:extLst>
              <a:ext uri="{FF2B5EF4-FFF2-40B4-BE49-F238E27FC236}">
                <a16:creationId xmlns:a16="http://schemas.microsoft.com/office/drawing/2014/main" id="{9E4B9333-9608-4464-B129-57EF0DFA50C7}"/>
              </a:ext>
            </a:extLst>
          </p:cNvPr>
          <p:cNvSpPr txBox="1">
            <a:spLocks noChangeArrowheads="1"/>
          </p:cNvSpPr>
          <p:nvPr/>
        </p:nvSpPr>
        <p:spPr bwMode="auto">
          <a:xfrm>
            <a:off x="1581691" y="4978400"/>
            <a:ext cx="2990310"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Cao su</a:t>
            </a:r>
            <a:endParaRPr lang="en-US" sz="3200" dirty="0">
              <a:solidFill>
                <a:srgbClr val="002060"/>
              </a:solidFill>
              <a:latin typeface="Times New Roman" pitchFamily="18" charset="0"/>
              <a:cs typeface="Times New Roman" pitchFamily="18" charset="0"/>
            </a:endParaRPr>
          </a:p>
        </p:txBody>
      </p:sp>
      <p:sp>
        <p:nvSpPr>
          <p:cNvPr id="61" name="Text Box 16">
            <a:extLst>
              <a:ext uri="{FF2B5EF4-FFF2-40B4-BE49-F238E27FC236}">
                <a16:creationId xmlns:a16="http://schemas.microsoft.com/office/drawing/2014/main" id="{67E0F8B4-B5F6-4BE9-9FF8-1AA397206AC3}"/>
              </a:ext>
            </a:extLst>
          </p:cNvPr>
          <p:cNvSpPr txBox="1">
            <a:spLocks noChangeArrowheads="1"/>
          </p:cNvSpPr>
          <p:nvPr/>
        </p:nvSpPr>
        <p:spPr bwMode="gray">
          <a:xfrm>
            <a:off x="1039897" y="4991100"/>
            <a:ext cx="389851" cy="584775"/>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62" name="Line 11">
            <a:extLst>
              <a:ext uri="{FF2B5EF4-FFF2-40B4-BE49-F238E27FC236}">
                <a16:creationId xmlns:a16="http://schemas.microsoft.com/office/drawing/2014/main" id="{784DECAF-23A5-4BBE-84CA-D31B9B50B4C5}"/>
              </a:ext>
            </a:extLst>
          </p:cNvPr>
          <p:cNvSpPr>
            <a:spLocks noChangeShapeType="1"/>
          </p:cNvSpPr>
          <p:nvPr/>
        </p:nvSpPr>
        <p:spPr bwMode="auto">
          <a:xfrm>
            <a:off x="1523999" y="5595223"/>
            <a:ext cx="3276601"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228600" y="1037510"/>
            <a:ext cx="8610600" cy="3724096"/>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Trình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bày</a:t>
            </a:r>
            <a:r>
              <a:rPr lang="en-US" sz="2800" dirty="0" smtClean="0">
                <a:solidFill>
                  <a:srgbClr val="002060"/>
                </a:solidFill>
                <a:latin typeface="Times New Roman" pitchFamily="18" charset="0"/>
                <a:cs typeface="Times New Roman" pitchFamily="18" charset="0"/>
              </a:rPr>
              <a:t> được </a:t>
            </a:r>
            <a:r>
              <a:rPr lang="vi-VN" sz="2800" dirty="0">
                <a:solidFill>
                  <a:srgbClr val="002060"/>
                </a:solidFill>
                <a:latin typeface="Times New Roman" pitchFamily="18" charset="0"/>
                <a:cs typeface="Times New Roman" pitchFamily="18" charset="0"/>
              </a:rPr>
              <a:t>các khái niệm, điều chế và ứng dụng của chất dẻo, vật liệu compozit, tơ tổng hợp và tơ nhân tạo, cao su thiên nhiên và cao su tổng </a:t>
            </a:r>
            <a:r>
              <a:rPr lang="vi-VN" sz="2800" dirty="0" smtClean="0">
                <a:solidFill>
                  <a:srgbClr val="002060"/>
                </a:solidFill>
                <a:latin typeface="Times New Roman" pitchFamily="18" charset="0"/>
                <a:cs typeface="Times New Roman" pitchFamily="18" charset="0"/>
              </a:rPr>
              <a:t>hợp</a:t>
            </a:r>
            <a:r>
              <a:rPr lang="en-US" sz="2800" dirty="0" smtClean="0">
                <a:solidFill>
                  <a:srgbClr val="002060"/>
                </a:solidFill>
                <a:latin typeface="Times New Roman" pitchFamily="18" charset="0"/>
                <a:cs typeface="Times New Roman" pitchFamily="18" charset="0"/>
              </a:rPr>
              <a:t>.</a:t>
            </a:r>
            <a:r>
              <a:rPr lang="vi-VN" sz="2800" dirty="0" smtClean="0">
                <a:solidFill>
                  <a:srgbClr val="002060"/>
                </a:solidFill>
                <a:latin typeface="Times New Roman" pitchFamily="18" charset="0"/>
                <a:cs typeface="Times New Roman" pitchFamily="18" charset="0"/>
              </a:rPr>
              <a:t> </a:t>
            </a:r>
            <a:endParaRPr lang="vi-VN" sz="2800" dirty="0">
              <a:solidFill>
                <a:srgbClr val="002060"/>
              </a:solidFill>
              <a:latin typeface="Times New Roman" pitchFamily="18" charset="0"/>
              <a:cs typeface="Times New Roman" pitchFamily="18" charset="0"/>
            </a:endParaRPr>
          </a:p>
          <a:p>
            <a:pPr eaLnBrk="0" hangingPunct="0"/>
            <a:endParaRPr lang="en-US" sz="16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a:solidFill>
                  <a:srgbClr val="002060"/>
                </a:solidFill>
                <a:latin typeface="Times New Roman" pitchFamily="18" charset="0"/>
                <a:cs typeface="Times New Roman" pitchFamily="18" charset="0"/>
              </a:rPr>
              <a:t> Phân loại được chất dẻo, vật liệu compozit, tơ tổng hợp và tơ </a:t>
            </a:r>
            <a:r>
              <a:rPr lang="vi-VN" sz="2800" dirty="0" smtClean="0">
                <a:solidFill>
                  <a:srgbClr val="002060"/>
                </a:solidFill>
                <a:latin typeface="Times New Roman" pitchFamily="18" charset="0"/>
                <a:cs typeface="Times New Roman" pitchFamily="18" charset="0"/>
              </a:rPr>
              <a:t>nhân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a16="http://schemas.microsoft.com/office/drawing/2014/main"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84930"/>
            <a:ext cx="8610600" cy="3508653"/>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Viết được các phương trình hoá học cụ thể điều chế một số chất dẻo, tơ, cao su.</a:t>
            </a:r>
          </a:p>
          <a:p>
            <a:pPr eaLnBrk="0" hangingPunct="0"/>
            <a:endParaRPr lang="en-US" sz="1600" dirty="0" smtClean="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Giải được bài tập có nội dung liên quan đến vật liệu polime.</a:t>
            </a:r>
          </a:p>
        </p:txBody>
      </p:sp>
      <p:grpSp>
        <p:nvGrpSpPr>
          <p:cNvPr id="16" name="Group 4"/>
          <p:cNvGrpSpPr>
            <a:grpSpLocks/>
          </p:cNvGrpSpPr>
          <p:nvPr/>
        </p:nvGrpSpPr>
        <p:grpSpPr bwMode="auto">
          <a:xfrm>
            <a:off x="685800" y="3048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dẻo</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447800"/>
            <a:ext cx="8735740" cy="2677656"/>
          </a:xfrm>
          <a:prstGeom prst="rect">
            <a:avLst/>
          </a:prstGeom>
        </p:spPr>
        <p:txBody>
          <a:bodyPr wrap="square">
            <a:spAutoFit/>
          </a:bodyPr>
          <a:lstStyle/>
          <a:p>
            <a:r>
              <a:rPr lang="pt-BR" sz="2800" b="1" dirty="0">
                <a:latin typeface="Times New Roman" panose="02020603050405020304" pitchFamily="18" charset="0"/>
                <a:cs typeface="Times New Roman" panose="02020603050405020304" pitchFamily="18" charset="0"/>
              </a:rPr>
              <a:t>1.1. Khái niệm về chất dẻo và vật liệu </a:t>
            </a:r>
            <a:r>
              <a:rPr lang="pt-BR" sz="2800" b="1" dirty="0" smtClean="0">
                <a:latin typeface="Times New Roman" panose="02020603050405020304" pitchFamily="18" charset="0"/>
                <a:cs typeface="Times New Roman" panose="02020603050405020304" pitchFamily="18" charset="0"/>
              </a:rPr>
              <a:t>compozit</a:t>
            </a:r>
          </a:p>
          <a:p>
            <a:endParaRPr lang="pt-BR" sz="2800" dirty="0">
              <a:latin typeface="Times New Roman" panose="02020603050405020304" pitchFamily="18" charset="0"/>
              <a:cs typeface="Times New Roman" panose="02020603050405020304" pitchFamily="18" charset="0"/>
            </a:endParaRPr>
          </a:p>
          <a:p>
            <a:r>
              <a:rPr lang="vi-VN" sz="2800" b="1" dirty="0">
                <a:latin typeface="Times New Roman" panose="02020603050405020304" pitchFamily="18" charset="0"/>
                <a:cs typeface="Times New Roman" panose="02020603050405020304" pitchFamily="18" charset="0"/>
              </a:rPr>
              <a:t>Chất dẻo </a:t>
            </a:r>
            <a:r>
              <a:rPr lang="vi-VN" sz="2800" dirty="0">
                <a:latin typeface="Times New Roman" panose="02020603050405020304" pitchFamily="18" charset="0"/>
                <a:cs typeface="Times New Roman" panose="02020603050405020304" pitchFamily="18" charset="0"/>
              </a:rPr>
              <a:t>là những vật liệu polime có tính dẻo. Tính dẻo là tính bị biến dạng khi chịu tác dụng của nhiệt, của áp lực bên ngoài và vẫn giữ được sự biến dạng đó khi thôi tác dụng</a:t>
            </a:r>
            <a:r>
              <a:rPr lang="vi-VN"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1" name="Picture 11" descr="plastic"/>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9225" y="4105269"/>
            <a:ext cx="2790984" cy="209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C:\Users\admin\Desktop\polime\PVC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21328" y="4304626"/>
            <a:ext cx="2345508" cy="1861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dẻo</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295400"/>
            <a:ext cx="8735740" cy="3231654"/>
          </a:xfrm>
          <a:prstGeom prst="rect">
            <a:avLst/>
          </a:prstGeom>
        </p:spPr>
        <p:txBody>
          <a:bodyPr wrap="square">
            <a:spAutoFit/>
          </a:bodyPr>
          <a:lstStyle/>
          <a:p>
            <a:r>
              <a:rPr lang="pt-BR" sz="2800" b="1" dirty="0">
                <a:latin typeface="Times New Roman" panose="02020603050405020304" pitchFamily="18" charset="0"/>
                <a:cs typeface="Times New Roman" panose="02020603050405020304" pitchFamily="18" charset="0"/>
              </a:rPr>
              <a:t>1.1. Khái niệm về chất dẻo và vật liệu </a:t>
            </a:r>
            <a:r>
              <a:rPr lang="pt-BR" sz="2800" b="1" dirty="0" smtClean="0">
                <a:latin typeface="Times New Roman" panose="02020603050405020304" pitchFamily="18" charset="0"/>
                <a:cs typeface="Times New Roman" panose="02020603050405020304" pitchFamily="18" charset="0"/>
              </a:rPr>
              <a:t>compozit</a:t>
            </a:r>
          </a:p>
          <a:p>
            <a:r>
              <a:rPr lang="en-US" sz="2800" b="1" dirty="0" err="1" smtClean="0">
                <a:latin typeface="Times New Roman" panose="02020603050405020304" pitchFamily="18" charset="0"/>
                <a:cs typeface="Times New Roman" panose="02020603050405020304" pitchFamily="18" charset="0"/>
              </a:rPr>
              <a:t>Vật</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liệu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compozit</a:t>
            </a:r>
            <a:r>
              <a:rPr lang="en-US" sz="2800" b="1"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hỗn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gồm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thành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gồm</a:t>
            </a:r>
            <a:r>
              <a:rPr lang="en-US" sz="2800"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nền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polime</a:t>
            </a:r>
            <a:r>
              <a:rPr lang="en-US" sz="2800" b="1"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chất</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độn</a:t>
            </a:r>
            <a:r>
              <a:rPr lang="en-US" sz="2800" b="1"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t>
            </a:r>
            <a:r>
              <a:rPr lang="en-US" sz="2800" dirty="0" err="1" smtClean="0">
                <a:latin typeface="Times New Roman" panose="02020603050405020304" pitchFamily="18" charset="0"/>
                <a:cs typeface="Times New Roman" panose="02020603050405020304" pitchFamily="18" charset="0"/>
              </a:rPr>
              <a:t>sợi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poliamit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bột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silicat</a:t>
            </a:r>
            <a:r>
              <a:rPr lang="en-US" sz="2800" dirty="0" smtClean="0">
                <a:latin typeface="Times New Roman" panose="02020603050405020304" pitchFamily="18" charset="0"/>
                <a:cs typeface="Times New Roman" panose="02020603050405020304" pitchFamily="18" charset="0"/>
              </a:rPr>
              <a:t>, CaCO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ngoài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còn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phụ</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khác</a:t>
            </a:r>
            <a:r>
              <a:rPr lang="en-US" sz="2800" dirty="0" smtClean="0">
                <a:latin typeface="Times New Roman" panose="02020603050405020304" pitchFamily="18" charset="0"/>
                <a:cs typeface="Times New Roman" panose="02020603050405020304" pitchFamily="18" charset="0"/>
              </a:rPr>
              <a:t>.</a:t>
            </a:r>
          </a:p>
          <a:p>
            <a:r>
              <a:rPr lang="en-US" sz="800"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Compozit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tính </a:t>
            </a:r>
            <a:r>
              <a:rPr lang="en-US" sz="2800" dirty="0" err="1" smtClean="0">
                <a:latin typeface="Times New Roman" panose="02020603050405020304" pitchFamily="18" charset="0"/>
                <a:cs typeface="Times New Roman" panose="02020603050405020304" pitchFamily="18" charset="0"/>
              </a:rPr>
              <a:t>chất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polime</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độn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nhưng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độ</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bền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độ</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chịu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nhiệt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tăng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nhiều</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5"/>
          <a:stretch>
            <a:fillRect/>
          </a:stretch>
        </p:blipFill>
        <p:spPr>
          <a:xfrm>
            <a:off x="2971800" y="4720411"/>
            <a:ext cx="2978196" cy="1676953"/>
          </a:xfrm>
          <a:prstGeom prst="rect">
            <a:avLst/>
          </a:prstGeom>
        </p:spPr>
      </p:pic>
    </p:spTree>
    <p:extLst>
      <p:ext uri="{BB962C8B-B14F-4D97-AF65-F5344CB8AC3E}">
        <p14:creationId xmlns:p14="http://schemas.microsoft.com/office/powerpoint/2010/main" val="2502577936"/>
      </p:ext>
    </p:extLst>
  </p:cSld>
  <p:clrMapOvr>
    <a:masterClrMapping/>
  </p:clrMapOvr>
  <p:transition advClick="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dẻo</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447800"/>
            <a:ext cx="8735740" cy="3970318"/>
          </a:xfrm>
          <a:prstGeom prst="rect">
            <a:avLst/>
          </a:prstGeom>
        </p:spPr>
        <p:txBody>
          <a:bodyPr wrap="square">
            <a:spAutoFit/>
          </a:bodyPr>
          <a:lstStyle/>
          <a:p>
            <a:r>
              <a:rPr lang="pt-BR" sz="2800" b="1" dirty="0">
                <a:latin typeface="Times New Roman" panose="02020603050405020304" pitchFamily="18" charset="0"/>
                <a:cs typeface="Times New Roman" panose="02020603050405020304" pitchFamily="18" charset="0"/>
              </a:rPr>
              <a:t>1.2. Một số polime dùng làm chất </a:t>
            </a:r>
            <a:r>
              <a:rPr lang="pt-BR" sz="2800" b="1" dirty="0" smtClean="0">
                <a:latin typeface="Times New Roman" panose="02020603050405020304" pitchFamily="18" charset="0"/>
                <a:cs typeface="Times New Roman" panose="02020603050405020304" pitchFamily="18" charset="0"/>
              </a:rPr>
              <a:t>dẻo</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Polietilen</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(PE)</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Poli</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vinyl </a:t>
            </a:r>
            <a:r>
              <a:rPr lang="en-US" sz="2800" dirty="0" err="1">
                <a:latin typeface="Times New Roman" panose="02020603050405020304" pitchFamily="18" charset="0"/>
                <a:cs typeface="Times New Roman" panose="02020603050405020304" pitchFamily="18" charset="0"/>
              </a:rPr>
              <a:t>clorua</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(PVC)</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Poli</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metyl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metacrylat</a:t>
            </a:r>
            <a:r>
              <a:rPr lang="en-US" sz="2800" dirty="0" smtClean="0">
                <a:latin typeface="Times New Roman" panose="02020603050405020304" pitchFamily="18" charset="0"/>
                <a:cs typeface="Times New Roman" panose="02020603050405020304" pitchFamily="18" charset="0"/>
              </a:rPr>
              <a:t>)</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Poli</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phenol-</a:t>
            </a:r>
            <a:r>
              <a:rPr lang="en-US" sz="2800" dirty="0" err="1">
                <a:latin typeface="Times New Roman" panose="02020603050405020304" pitchFamily="18" charset="0"/>
                <a:cs typeface="Times New Roman" panose="02020603050405020304" pitchFamily="18" charset="0"/>
              </a:rPr>
              <a:t>fomandehit</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(PPF)</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812958042"/>
      </p:ext>
    </p:extLst>
  </p:cSld>
  <p:clrMapOvr>
    <a:masterClrMapping/>
  </p:clrMapOvr>
  <p:transition advClick="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dẻo</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447800"/>
            <a:ext cx="8888140" cy="1384995"/>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1. </a:t>
            </a:r>
            <a:r>
              <a:rPr lang="en-US" sz="2800" b="1" dirty="0" err="1" smtClean="0">
                <a:latin typeface="Times New Roman" panose="02020603050405020304" pitchFamily="18" charset="0"/>
                <a:cs typeface="Times New Roman" panose="02020603050405020304" pitchFamily="18" charset="0"/>
              </a:rPr>
              <a:t>Polietilen</a:t>
            </a:r>
            <a:r>
              <a:rPr lang="en-US" sz="2800" b="1" dirty="0" smtClean="0">
                <a:latin typeface="Times New Roman" panose="02020603050405020304" pitchFamily="18" charset="0"/>
                <a:cs typeface="Times New Roman" panose="02020603050405020304" pitchFamily="18" charset="0"/>
              </a:rPr>
              <a:t> (PE): </a:t>
            </a:r>
            <a:r>
              <a:rPr lang="vi-VN" sz="2800" dirty="0" smtClean="0">
                <a:latin typeface="Times New Roman" panose="02020603050405020304" pitchFamily="18" charset="0"/>
                <a:cs typeface="Times New Roman" panose="02020603050405020304" pitchFamily="18" charset="0"/>
              </a:rPr>
              <a:t>là </a:t>
            </a:r>
            <a:r>
              <a:rPr lang="vi-VN" sz="2800" dirty="0">
                <a:latin typeface="Times New Roman" panose="02020603050405020304" pitchFamily="18" charset="0"/>
                <a:cs typeface="Times New Roman" panose="02020603050405020304" pitchFamily="18" charset="0"/>
              </a:rPr>
              <a:t>chất dẻo mềm nóng chảy ở trên 110</a:t>
            </a:r>
            <a:r>
              <a:rPr lang="vi-VN" sz="2800" baseline="30000" dirty="0">
                <a:latin typeface="Times New Roman" panose="02020603050405020304" pitchFamily="18" charset="0"/>
                <a:cs typeface="Times New Roman" panose="02020603050405020304" pitchFamily="18" charset="0"/>
              </a:rPr>
              <a:t>o</a:t>
            </a:r>
            <a:r>
              <a:rPr lang="vi-VN" sz="2800" dirty="0">
                <a:latin typeface="Times New Roman" panose="02020603050405020304" pitchFamily="18" charset="0"/>
                <a:cs typeface="Times New Roman" panose="02020603050405020304" pitchFamily="18" charset="0"/>
              </a:rPr>
              <a:t>C, được dùng làm màng mỏng, vật liệu điện, bình chứa, …</a:t>
            </a:r>
            <a:endParaRPr lang="en-US" sz="2800" dirty="0" smtClean="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5"/>
          <a:stretch>
            <a:fillRect/>
          </a:stretch>
        </p:blipFill>
        <p:spPr>
          <a:xfrm>
            <a:off x="2705100" y="2375595"/>
            <a:ext cx="2990850" cy="2286000"/>
          </a:xfrm>
          <a:prstGeom prst="rect">
            <a:avLst/>
          </a:prstGeom>
        </p:spPr>
      </p:pic>
      <p:grpSp>
        <p:nvGrpSpPr>
          <p:cNvPr id="8" name="Group 7"/>
          <p:cNvGrpSpPr/>
          <p:nvPr/>
        </p:nvGrpSpPr>
        <p:grpSpPr>
          <a:xfrm>
            <a:off x="1028700" y="4957630"/>
            <a:ext cx="7086600" cy="681170"/>
            <a:chOff x="838200" y="2667439"/>
            <a:chExt cx="7086600" cy="681170"/>
          </a:xfrm>
        </p:grpSpPr>
        <p:grpSp>
          <p:nvGrpSpPr>
            <p:cNvPr id="5" name="Group 4"/>
            <p:cNvGrpSpPr/>
            <p:nvPr/>
          </p:nvGrpSpPr>
          <p:grpSpPr>
            <a:xfrm>
              <a:off x="4316140" y="2825389"/>
              <a:ext cx="1981200" cy="523220"/>
              <a:chOff x="762000" y="3137595"/>
              <a:chExt cx="1981200" cy="523220"/>
            </a:xfrm>
          </p:grpSpPr>
          <p:sp>
            <p:nvSpPr>
              <p:cNvPr id="4" name="Left Bracket 3"/>
              <p:cNvSpPr/>
              <p:nvPr/>
            </p:nvSpPr>
            <p:spPr>
              <a:xfrm>
                <a:off x="762000" y="3137595"/>
                <a:ext cx="76200" cy="52322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Left Bracket 13"/>
              <p:cNvSpPr/>
              <p:nvPr/>
            </p:nvSpPr>
            <p:spPr>
              <a:xfrm flipH="1">
                <a:off x="2667000" y="3137595"/>
                <a:ext cx="76200" cy="52322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grpSp>
        <p:grpSp>
          <p:nvGrpSpPr>
            <p:cNvPr id="7" name="Group 6"/>
            <p:cNvGrpSpPr/>
            <p:nvPr/>
          </p:nvGrpSpPr>
          <p:grpSpPr>
            <a:xfrm>
              <a:off x="838200" y="2667439"/>
              <a:ext cx="7086600" cy="673764"/>
              <a:chOff x="838200" y="2667439"/>
              <a:chExt cx="7086600" cy="673764"/>
            </a:xfrm>
          </p:grpSpPr>
          <p:sp>
            <p:nvSpPr>
              <p:cNvPr id="3" name="TextBox 2"/>
              <p:cNvSpPr txBox="1"/>
              <p:nvPr/>
            </p:nvSpPr>
            <p:spPr>
              <a:xfrm>
                <a:off x="4191000" y="2817983"/>
                <a:ext cx="37338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 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r>
                  <a:rPr lang="en-US" sz="2800" baseline="-25000" dirty="0" smtClean="0">
                    <a:latin typeface="Times New Roman" panose="02020603050405020304" pitchFamily="18" charset="0"/>
                    <a:cs typeface="Times New Roman" panose="02020603050405020304" pitchFamily="18" charset="0"/>
                  </a:rPr>
                  <a:t>n</a:t>
                </a:r>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TextBox 5"/>
                  <p:cNvSpPr txBox="1"/>
                  <p:nvPr/>
                </p:nvSpPr>
                <p:spPr>
                  <a:xfrm>
                    <a:off x="838200" y="2667439"/>
                    <a:ext cx="3352800" cy="665695"/>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nCH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 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14:m>
                      <m:oMath xmlns:m="http://schemas.openxmlformats.org/officeDocument/2006/math">
                        <m:groupChr>
                          <m:groupChrPr>
                            <m:chr m:val="→"/>
                            <m:vertJc m:val="bot"/>
                            <m:ctrlPr>
                              <a:rPr lang="en-US" sz="2800" i="1" smtClean="0">
                                <a:latin typeface="Cambria Math" panose="02040503050406030204" pitchFamily="18" charset="0"/>
                                <a:cs typeface="Times New Roman" panose="02020603050405020304" pitchFamily="18" charset="0"/>
                              </a:rPr>
                            </m:ctrlPr>
                          </m:groupChrPr>
                          <m:e>
                            <m:r>
                              <m:rPr>
                                <m:brk m:alnAt="2"/>
                              </m:rPr>
                              <a:rPr lang="en-US" sz="2800" b="0" i="1" smtClean="0">
                                <a:latin typeface="Cambria Math" panose="02040503050406030204" pitchFamily="18" charset="0"/>
                                <a:cs typeface="Times New Roman" panose="02020603050405020304" pitchFamily="18" charset="0"/>
                              </a:rPr>
                              <m:t>𝑡</m:t>
                            </m:r>
                            <m:r>
                              <a:rPr lang="en-US" sz="2800" b="0" i="1" baseline="30000" smtClean="0">
                                <a:latin typeface="Cambria Math" panose="02040503050406030204" pitchFamily="18" charset="0"/>
                                <a:cs typeface="Times New Roman" panose="02020603050405020304" pitchFamily="18" charset="0"/>
                              </a:rPr>
                              <m:t>𝑜</m:t>
                            </m:r>
                            <m:r>
                              <a:rPr lang="en-US" sz="2800" b="0" i="1" smtClean="0">
                                <a:latin typeface="Cambria Math" panose="02040503050406030204" pitchFamily="18" charset="0"/>
                                <a:cs typeface="Times New Roman" panose="02020603050405020304" pitchFamily="18" charset="0"/>
                              </a:rPr>
                              <m:t>,   </m:t>
                            </m:r>
                            <m:r>
                              <a:rPr lang="en-US" sz="2800" b="0" i="1" smtClean="0">
                                <a:latin typeface="Cambria Math" panose="02040503050406030204" pitchFamily="18" charset="0"/>
                                <a:cs typeface="Times New Roman" panose="02020603050405020304" pitchFamily="18" charset="0"/>
                              </a:rPr>
                              <m:t>𝑥𝑡</m:t>
                            </m:r>
                            <m:r>
                              <a:rPr lang="en-US" sz="2800" i="1">
                                <a:latin typeface="Cambria Math" panose="02040503050406030204" pitchFamily="18" charset="0"/>
                                <a:cs typeface="Times New Roman" panose="02020603050405020304" pitchFamily="18" charset="0"/>
                              </a:rPr>
                              <m:t>,   </m:t>
                            </m:r>
                            <m:r>
                              <a:rPr lang="en-US" sz="2800" i="1">
                                <a:latin typeface="Cambria Math" panose="02040503050406030204" pitchFamily="18" charset="0"/>
                                <a:cs typeface="Times New Roman" panose="02020603050405020304" pitchFamily="18" charset="0"/>
                              </a:rPr>
                              <m:t>𝑝</m:t>
                            </m:r>
                          </m:e>
                        </m:groupChr>
                      </m:oMath>
                    </a14:m>
                    <a:endParaRPr lang="en-US" sz="2800" dirty="0">
                      <a:latin typeface="Times New Roman" panose="02020603050405020304" pitchFamily="18" charset="0"/>
                      <a:cs typeface="Times New Roman" panose="02020603050405020304" pitchFamily="18" charset="0"/>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838200" y="2667439"/>
                    <a:ext cx="3352800" cy="665695"/>
                  </a:xfrm>
                  <a:prstGeom prst="rect">
                    <a:avLst/>
                  </a:prstGeom>
                  <a:blipFill>
                    <a:blip r:embed="rId6"/>
                    <a:stretch>
                      <a:fillRect l="-3818" b="-25688"/>
                    </a:stretch>
                  </a:blipFill>
                </p:spPr>
                <p:txBody>
                  <a:bodyPr/>
                  <a:lstStyle/>
                  <a:p>
                    <a:r>
                      <a:rPr lang="en-US">
                        <a:noFill/>
                      </a:rPr>
                      <a:t> </a:t>
                    </a:r>
                  </a:p>
                </p:txBody>
              </p:sp>
            </mc:Fallback>
          </mc:AlternateContent>
        </p:grpSp>
      </p:grpSp>
    </p:spTree>
    <p:extLst>
      <p:ext uri="{BB962C8B-B14F-4D97-AF65-F5344CB8AC3E}">
        <p14:creationId xmlns:p14="http://schemas.microsoft.com/office/powerpoint/2010/main" val="219761676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dẻo</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447800"/>
            <a:ext cx="8735740" cy="1384995"/>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2</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Poli</a:t>
            </a: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vinyl </a:t>
            </a:r>
            <a:r>
              <a:rPr lang="en-US" sz="2800" b="1" dirty="0" err="1">
                <a:latin typeface="Times New Roman" panose="02020603050405020304" pitchFamily="18" charset="0"/>
                <a:cs typeface="Times New Roman" panose="02020603050405020304" pitchFamily="18" charset="0"/>
              </a:rPr>
              <a:t>clorua</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(PVC):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rắn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vô</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hình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tốt, </a:t>
            </a:r>
            <a:r>
              <a:rPr lang="en-US" sz="2800" dirty="0" err="1">
                <a:latin typeface="Times New Roman" panose="02020603050405020304" pitchFamily="18" charset="0"/>
                <a:cs typeface="Times New Roman" panose="02020603050405020304" pitchFamily="18" charset="0"/>
              </a:rPr>
              <a:t>bền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axit</a:t>
            </a:r>
            <a:r>
              <a:rPr lang="en-US" sz="2800" dirty="0">
                <a:latin typeface="Times New Roman" panose="02020603050405020304" pitchFamily="18" charset="0"/>
                <a:cs typeface="Times New Roman" panose="02020603050405020304" pitchFamily="18" charset="0"/>
              </a:rPr>
              <a:t>, được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làm </a:t>
            </a:r>
            <a:r>
              <a:rPr lang="en-US" sz="2800" dirty="0" err="1">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liệu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ống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dẫn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che</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mưa</a:t>
            </a:r>
            <a:r>
              <a:rPr lang="en-US" sz="2800" dirty="0" smtClean="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rotWithShape="1">
          <a:blip r:embed="rId5"/>
          <a:srcRect b="13200"/>
          <a:stretch/>
        </p:blipFill>
        <p:spPr>
          <a:xfrm>
            <a:off x="3328158" y="2971800"/>
            <a:ext cx="2386842" cy="2071780"/>
          </a:xfrm>
          <a:prstGeom prst="rect">
            <a:avLst/>
          </a:prstGeom>
        </p:spPr>
      </p:pic>
      <p:grpSp>
        <p:nvGrpSpPr>
          <p:cNvPr id="13" name="Group 12"/>
          <p:cNvGrpSpPr>
            <a:grpSpLocks/>
          </p:cNvGrpSpPr>
          <p:nvPr/>
        </p:nvGrpSpPr>
        <p:grpSpPr bwMode="auto">
          <a:xfrm>
            <a:off x="960120" y="5090203"/>
            <a:ext cx="7543800" cy="1234397"/>
            <a:chOff x="814388" y="938018"/>
            <a:chExt cx="7543800" cy="924394"/>
          </a:xfrm>
        </p:grpSpPr>
        <p:grpSp>
          <p:nvGrpSpPr>
            <p:cNvPr id="14" name="Group 16"/>
            <p:cNvGrpSpPr>
              <a:grpSpLocks/>
            </p:cNvGrpSpPr>
            <p:nvPr/>
          </p:nvGrpSpPr>
          <p:grpSpPr bwMode="auto">
            <a:xfrm>
              <a:off x="814388" y="938018"/>
              <a:ext cx="7543800" cy="924394"/>
              <a:chOff x="513" y="763"/>
              <a:chExt cx="4752" cy="776"/>
            </a:xfrm>
          </p:grpSpPr>
          <p:sp>
            <p:nvSpPr>
              <p:cNvPr id="17" name="Text Box 17"/>
              <p:cNvSpPr txBox="1">
                <a:spLocks noChangeArrowheads="1"/>
              </p:cNvSpPr>
              <p:nvPr/>
            </p:nvSpPr>
            <p:spPr bwMode="auto">
              <a:xfrm>
                <a:off x="513" y="862"/>
                <a:ext cx="4752" cy="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800">
                    <a:solidFill>
                      <a:schemeClr val="tx1"/>
                    </a:solidFill>
                    <a:latin typeface="Arial" panose="020B0604020202020204" pitchFamily="34" charset="0"/>
                  </a:defRPr>
                </a:lvl1pPr>
                <a:lvl2pPr marL="742950" indent="-285750" eaLnBrk="0" hangingPunct="0">
                  <a:defRPr sz="2800">
                    <a:solidFill>
                      <a:schemeClr val="tx1"/>
                    </a:solidFill>
                    <a:latin typeface="Arial" panose="020B0604020202020204" pitchFamily="34" charset="0"/>
                  </a:defRPr>
                </a:lvl2pPr>
                <a:lvl3pPr marL="1143000" indent="-228600" eaLnBrk="0" hangingPunct="0">
                  <a:defRPr sz="2800">
                    <a:solidFill>
                      <a:schemeClr val="tx1"/>
                    </a:solidFill>
                    <a:latin typeface="Arial" panose="020B0604020202020204" pitchFamily="34" charset="0"/>
                  </a:defRPr>
                </a:lvl3pPr>
                <a:lvl4pPr marL="1600200" indent="-228600" eaLnBrk="0" hangingPunct="0">
                  <a:defRPr sz="2800">
                    <a:solidFill>
                      <a:schemeClr val="tx1"/>
                    </a:solidFill>
                    <a:latin typeface="Arial" panose="020B0604020202020204" pitchFamily="34" charset="0"/>
                  </a:defRPr>
                </a:lvl4pPr>
                <a:lvl5pPr marL="2057400" indent="-228600" eaLnBrk="0" hangingPunct="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r>
                  <a:rPr lang="en-US" altLang="en-US" sz="1800" dirty="0">
                    <a:latin typeface="VNI-Times" pitchFamily="2" charset="0"/>
                    <a:sym typeface="Wingdings" panose="05000000000000000000" pitchFamily="2" charset="2"/>
                  </a:rPr>
                  <a:t> </a:t>
                </a:r>
                <a:r>
                  <a:rPr lang="en-US" altLang="en-US" sz="3200" dirty="0">
                    <a:latin typeface="VNI-Times" pitchFamily="2" charset="0"/>
                    <a:sym typeface="Wingdings" panose="05000000000000000000" pitchFamily="2" charset="2"/>
                  </a:rPr>
                  <a:t>nCH</a:t>
                </a:r>
                <a:r>
                  <a:rPr lang="en-US" altLang="en-US" sz="3200" baseline="-25000" dirty="0">
                    <a:latin typeface="VNI-Times" pitchFamily="2" charset="0"/>
                    <a:sym typeface="Wingdings" panose="05000000000000000000" pitchFamily="2" charset="2"/>
                  </a:rPr>
                  <a:t>2</a:t>
                </a:r>
                <a:r>
                  <a:rPr lang="en-US" altLang="en-US" sz="3200" dirty="0">
                    <a:latin typeface="VNI-Times" pitchFamily="2" charset="0"/>
                    <a:sym typeface="Wingdings" panose="05000000000000000000" pitchFamily="2" charset="2"/>
                  </a:rPr>
                  <a:t> = CH                  (CH</a:t>
                </a:r>
                <a:r>
                  <a:rPr lang="en-US" altLang="en-US" sz="3200" baseline="-25000" dirty="0">
                    <a:latin typeface="VNI-Times" pitchFamily="2" charset="0"/>
                    <a:sym typeface="Wingdings" panose="05000000000000000000" pitchFamily="2" charset="2"/>
                  </a:rPr>
                  <a:t>2</a:t>
                </a:r>
                <a:r>
                  <a:rPr lang="en-US" altLang="en-US" sz="3200" dirty="0">
                    <a:latin typeface="VNI-Times" pitchFamily="2" charset="0"/>
                    <a:sym typeface="Wingdings" panose="05000000000000000000" pitchFamily="2" charset="2"/>
                  </a:rPr>
                  <a:t> - CH ) </a:t>
                </a:r>
                <a:r>
                  <a:rPr lang="en-US" altLang="en-US" sz="3200" baseline="-25000" dirty="0" smtClean="0">
                    <a:latin typeface="VNI-Times" pitchFamily="2" charset="0"/>
                    <a:sym typeface="Wingdings" panose="05000000000000000000" pitchFamily="2" charset="2"/>
                  </a:rPr>
                  <a:t>n</a:t>
                </a:r>
                <a:endParaRPr lang="en-US" altLang="en-US" sz="3200" baseline="-25000" dirty="0">
                  <a:latin typeface="VNI-Times" pitchFamily="2" charset="0"/>
                  <a:sym typeface="Wingdings" panose="05000000000000000000" pitchFamily="2" charset="2"/>
                </a:endParaRPr>
              </a:p>
              <a:p>
                <a:r>
                  <a:rPr lang="en-US" altLang="en-US" sz="3200" dirty="0">
                    <a:latin typeface="VNI-Times" pitchFamily="2" charset="0"/>
                    <a:sym typeface="Wingdings" panose="05000000000000000000" pitchFamily="2" charset="2"/>
                  </a:rPr>
                  <a:t>           </a:t>
                </a:r>
                <a:r>
                  <a:rPr lang="en-US" altLang="en-US" sz="3200" dirty="0" smtClean="0">
                    <a:latin typeface="VNI-Times" pitchFamily="2" charset="0"/>
                    <a:sym typeface="Wingdings" panose="05000000000000000000" pitchFamily="2" charset="2"/>
                  </a:rPr>
                  <a:t>  Cl                                </a:t>
                </a:r>
                <a:r>
                  <a:rPr lang="en-US" altLang="en-US" sz="3200" dirty="0" err="1" smtClean="0">
                    <a:latin typeface="VNI-Times" pitchFamily="2" charset="0"/>
                    <a:sym typeface="Wingdings" panose="05000000000000000000" pitchFamily="2" charset="2"/>
                  </a:rPr>
                  <a:t>Cl</a:t>
                </a:r>
                <a:endParaRPr lang="en-US" altLang="en-US" sz="3200" dirty="0">
                  <a:latin typeface="VNI-Times" pitchFamily="2" charset="0"/>
                  <a:sym typeface="Wingdings" panose="05000000000000000000" pitchFamily="2" charset="2"/>
                </a:endParaRPr>
              </a:p>
            </p:txBody>
          </p:sp>
          <p:sp>
            <p:nvSpPr>
              <p:cNvPr id="18" name="Line 18"/>
              <p:cNvSpPr>
                <a:spLocks noChangeShapeType="1"/>
              </p:cNvSpPr>
              <p:nvPr/>
            </p:nvSpPr>
            <p:spPr bwMode="auto">
              <a:xfrm>
                <a:off x="1503" y="1125"/>
                <a:ext cx="0" cy="149"/>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en-US"/>
              </a:p>
            </p:txBody>
          </p:sp>
          <p:sp>
            <p:nvSpPr>
              <p:cNvPr id="19" name="Line 19"/>
              <p:cNvSpPr>
                <a:spLocks noChangeShapeType="1"/>
              </p:cNvSpPr>
              <p:nvPr/>
            </p:nvSpPr>
            <p:spPr bwMode="auto">
              <a:xfrm>
                <a:off x="3792" y="1122"/>
                <a:ext cx="0" cy="152"/>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en-US"/>
              </a:p>
            </p:txBody>
          </p:sp>
          <p:sp>
            <p:nvSpPr>
              <p:cNvPr id="20" name="Rectangle 20"/>
              <p:cNvSpPr>
                <a:spLocks noChangeArrowheads="1"/>
              </p:cNvSpPr>
              <p:nvPr/>
            </p:nvSpPr>
            <p:spPr bwMode="auto">
              <a:xfrm>
                <a:off x="1821" y="763"/>
                <a:ext cx="1200"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800">
                    <a:solidFill>
                      <a:schemeClr val="tx1"/>
                    </a:solidFill>
                    <a:latin typeface="Arial" panose="020B0604020202020204" pitchFamily="34" charset="0"/>
                  </a:defRPr>
                </a:lvl1pPr>
                <a:lvl2pPr marL="742950" indent="-285750" eaLnBrk="0" hangingPunct="0">
                  <a:defRPr sz="2800">
                    <a:solidFill>
                      <a:schemeClr val="tx1"/>
                    </a:solidFill>
                    <a:latin typeface="Arial" panose="020B0604020202020204" pitchFamily="34" charset="0"/>
                  </a:defRPr>
                </a:lvl2pPr>
                <a:lvl3pPr marL="1143000" indent="-228600" eaLnBrk="0" hangingPunct="0">
                  <a:defRPr sz="2800">
                    <a:solidFill>
                      <a:schemeClr val="tx1"/>
                    </a:solidFill>
                    <a:latin typeface="Arial" panose="020B0604020202020204" pitchFamily="34" charset="0"/>
                  </a:defRPr>
                </a:lvl3pPr>
                <a:lvl4pPr marL="1600200" indent="-228600" eaLnBrk="0" hangingPunct="0">
                  <a:defRPr sz="2800">
                    <a:solidFill>
                      <a:schemeClr val="tx1"/>
                    </a:solidFill>
                    <a:latin typeface="Arial" panose="020B0604020202020204" pitchFamily="34" charset="0"/>
                  </a:defRPr>
                </a:lvl4pPr>
                <a:lvl5pPr marL="2057400" indent="-228600" eaLnBrk="0" hangingPunct="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pPr algn="ctr"/>
                <a:r>
                  <a:rPr lang="en-US" altLang="en-US" sz="2400" dirty="0">
                    <a:latin typeface="VNI-Times" pitchFamily="2" charset="0"/>
                  </a:rPr>
                  <a:t>t</a:t>
                </a:r>
                <a:r>
                  <a:rPr lang="en-US" altLang="en-US" sz="2400" baseline="30000" dirty="0">
                    <a:latin typeface="VNI-Times" pitchFamily="2" charset="0"/>
                  </a:rPr>
                  <a:t>0</a:t>
                </a:r>
                <a:r>
                  <a:rPr lang="en-US" altLang="en-US" sz="2400" dirty="0">
                    <a:latin typeface="VNI-Times" pitchFamily="2" charset="0"/>
                  </a:rPr>
                  <a:t>, </a:t>
                </a:r>
                <a:r>
                  <a:rPr lang="en-US" altLang="en-US" sz="2400" dirty="0" err="1" smtClean="0">
                    <a:latin typeface="VNI-Times" pitchFamily="2" charset="0"/>
                  </a:rPr>
                  <a:t>xt,p</a:t>
                </a:r>
                <a:endParaRPr lang="en-US" altLang="en-US" sz="2400" dirty="0">
                  <a:latin typeface="VNI-Times" pitchFamily="2" charset="0"/>
                </a:endParaRPr>
              </a:p>
            </p:txBody>
          </p:sp>
          <p:sp>
            <p:nvSpPr>
              <p:cNvPr id="21" name="Line 21"/>
              <p:cNvSpPr>
                <a:spLocks noChangeShapeType="1"/>
              </p:cNvSpPr>
              <p:nvPr/>
            </p:nvSpPr>
            <p:spPr bwMode="auto">
              <a:xfrm>
                <a:off x="1874" y="1083"/>
                <a:ext cx="96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5" name="Line 18"/>
            <p:cNvSpPr>
              <a:spLocks noChangeShapeType="1"/>
            </p:cNvSpPr>
            <p:nvPr/>
          </p:nvSpPr>
          <p:spPr bwMode="auto">
            <a:xfrm>
              <a:off x="4604432" y="1319077"/>
              <a:ext cx="227012" cy="0"/>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en-US"/>
            </a:p>
          </p:txBody>
        </p:sp>
        <p:sp>
          <p:nvSpPr>
            <p:cNvPr id="16" name="Line 18"/>
            <p:cNvSpPr>
              <a:spLocks noChangeShapeType="1"/>
            </p:cNvSpPr>
            <p:nvPr/>
          </p:nvSpPr>
          <p:spPr bwMode="auto">
            <a:xfrm>
              <a:off x="6563066" y="1319077"/>
              <a:ext cx="227012" cy="0"/>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en-US"/>
            </a:p>
          </p:txBody>
        </p:sp>
      </p:grpSp>
    </p:spTree>
    <p:extLst>
      <p:ext uri="{BB962C8B-B14F-4D97-AF65-F5344CB8AC3E}">
        <p14:creationId xmlns:p14="http://schemas.microsoft.com/office/powerpoint/2010/main" val="1332290915"/>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dẻo</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219200"/>
            <a:ext cx="8735740" cy="1384995"/>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3. </a:t>
            </a:r>
            <a:r>
              <a:rPr lang="en-US" sz="2800" b="1" dirty="0" err="1" smtClean="0">
                <a:latin typeface="Times New Roman" panose="02020603050405020304" pitchFamily="18" charset="0"/>
                <a:cs typeface="Times New Roman" panose="02020603050405020304" pitchFamily="18" charset="0"/>
              </a:rPr>
              <a:t>Poli</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metyl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metacrylat</a:t>
            </a:r>
            <a:r>
              <a:rPr lang="en-US" sz="2800" b="1"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rắn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suốt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năng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ánh</a:t>
            </a:r>
            <a:r>
              <a:rPr lang="en-US" sz="2800" dirty="0">
                <a:latin typeface="Times New Roman" panose="02020603050405020304" pitchFamily="18" charset="0"/>
                <a:cs typeface="Times New Roman" panose="02020603050405020304" pitchFamily="18" charset="0"/>
              </a:rPr>
              <a:t> sang </a:t>
            </a:r>
            <a:r>
              <a:rPr lang="en-US" sz="2800" dirty="0" err="1">
                <a:latin typeface="Times New Roman" panose="02020603050405020304" pitchFamily="18" charset="0"/>
                <a:cs typeface="Times New Roman" panose="02020603050405020304" pitchFamily="18" charset="0"/>
              </a:rPr>
              <a:t>xuyên</a:t>
            </a:r>
            <a:r>
              <a:rPr lang="en-US" sz="2800" dirty="0">
                <a:latin typeface="Times New Roman" panose="02020603050405020304" pitchFamily="18" charset="0"/>
                <a:cs typeface="Times New Roman" panose="02020603050405020304" pitchFamily="18" charset="0"/>
              </a:rPr>
              <a:t> qua tốt </a:t>
            </a:r>
            <a:r>
              <a:rPr lang="en-US" sz="2800" dirty="0" err="1">
                <a:latin typeface="Times New Roman" panose="02020603050405020304" pitchFamily="18" charset="0"/>
                <a:cs typeface="Times New Roman" panose="02020603050405020304" pitchFamily="18" charset="0"/>
              </a:rPr>
              <a:t>nên</a:t>
            </a:r>
            <a:r>
              <a:rPr lang="en-US" sz="2800" dirty="0">
                <a:latin typeface="Times New Roman" panose="02020603050405020304" pitchFamily="18" charset="0"/>
                <a:cs typeface="Times New Roman" panose="02020603050405020304" pitchFamily="18" charset="0"/>
              </a:rPr>
              <a:t> được </a:t>
            </a:r>
            <a:r>
              <a:rPr lang="en-US" sz="2800" dirty="0" err="1">
                <a:latin typeface="Times New Roman" panose="02020603050405020304" pitchFamily="18" charset="0"/>
                <a:cs typeface="Times New Roman" panose="02020603050405020304" pitchFamily="18" charset="0"/>
              </a:rPr>
              <a:t>dùng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thủy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hữu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cơ</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plexiglas</a:t>
            </a:r>
            <a:r>
              <a:rPr lang="en-US" sz="2800" dirty="0" smtClean="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5"/>
          <a:stretch>
            <a:fillRect/>
          </a:stretch>
        </p:blipFill>
        <p:spPr>
          <a:xfrm>
            <a:off x="3581400" y="2706191"/>
            <a:ext cx="1599420" cy="1599420"/>
          </a:xfrm>
          <a:prstGeom prst="rect">
            <a:avLst/>
          </a:prstGeom>
        </p:spPr>
      </p:pic>
      <p:sp>
        <p:nvSpPr>
          <p:cNvPr id="5" name="Rectangle 4"/>
          <p:cNvSpPr/>
          <p:nvPr/>
        </p:nvSpPr>
        <p:spPr>
          <a:xfrm>
            <a:off x="2742849" y="4305611"/>
            <a:ext cx="3502882" cy="461665"/>
          </a:xfrm>
          <a:prstGeom prst="rect">
            <a:avLst/>
          </a:prstGeom>
        </p:spPr>
        <p:txBody>
          <a:bodyPr wrap="none">
            <a:spAutoFit/>
          </a:bodyPr>
          <a:lstStyle/>
          <a:p>
            <a:r>
              <a:rPr lang="en-US" sz="2400" dirty="0" err="1" smtClean="0">
                <a:latin typeface="Times New Roman" panose="02020603050405020304" pitchFamily="18" charset="0"/>
                <a:cs typeface="Times New Roman" panose="02020603050405020304" pitchFamily="18" charset="0"/>
              </a:rPr>
              <a:t>Thủy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hữu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plexiglas</a:t>
            </a:r>
            <a:endParaRPr lang="en-US" sz="2400" dirty="0"/>
          </a:p>
        </p:txBody>
      </p:sp>
      <p:grpSp>
        <p:nvGrpSpPr>
          <p:cNvPr id="17" name="Group 16"/>
          <p:cNvGrpSpPr/>
          <p:nvPr/>
        </p:nvGrpSpPr>
        <p:grpSpPr>
          <a:xfrm>
            <a:off x="498721" y="4469679"/>
            <a:ext cx="7991137" cy="1853474"/>
            <a:chOff x="418788" y="3137595"/>
            <a:chExt cx="7991137" cy="1853474"/>
          </a:xfrm>
        </p:grpSpPr>
        <p:pic>
          <p:nvPicPr>
            <p:cNvPr id="3" name="Picture 2"/>
            <p:cNvPicPr>
              <a:picLocks noChangeAspect="1"/>
            </p:cNvPicPr>
            <p:nvPr/>
          </p:nvPicPr>
          <p:blipFill>
            <a:blip r:embed="rId6"/>
            <a:stretch>
              <a:fillRect/>
            </a:stretch>
          </p:blipFill>
          <p:spPr>
            <a:xfrm>
              <a:off x="5371710" y="3361375"/>
              <a:ext cx="3038215" cy="1629694"/>
            </a:xfrm>
            <a:prstGeom prst="rect">
              <a:avLst/>
            </a:prstGeom>
          </p:spPr>
        </p:pic>
        <mc:AlternateContent xmlns:mc="http://schemas.openxmlformats.org/markup-compatibility/2006" xmlns:a14="http://schemas.microsoft.com/office/drawing/2010/main">
          <mc:Choice Requires="a14">
            <p:sp>
              <p:nvSpPr>
                <p:cNvPr id="11" name="TextBox 10"/>
                <p:cNvSpPr txBox="1"/>
                <p:nvPr/>
              </p:nvSpPr>
              <p:spPr>
                <a:xfrm>
                  <a:off x="2893558" y="3907798"/>
                  <a:ext cx="1678442" cy="57336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groupChr>
                          <m:groupChrPr>
                            <m:chr m:val="→"/>
                            <m:vertJc m:val="bot"/>
                            <m:ctrlPr>
                              <a:rPr lang="en-US" sz="2800" i="1" smtClean="0">
                                <a:latin typeface="Cambria Math" panose="02040503050406030204" pitchFamily="18" charset="0"/>
                              </a:rPr>
                            </m:ctrlPr>
                          </m:groupChrPr>
                          <m:e>
                            <m:r>
                              <m:rPr>
                                <m:brk m:alnAt="2"/>
                              </m:rPr>
                              <a:rPr lang="en-US" sz="2800" b="0" i="1" smtClean="0">
                                <a:latin typeface="Cambria Math" panose="02040503050406030204" pitchFamily="18" charset="0"/>
                              </a:rPr>
                              <m:t>𝑡</m:t>
                            </m:r>
                            <m:r>
                              <a:rPr lang="en-US" sz="2800" b="0" i="1" baseline="30000" smtClean="0">
                                <a:latin typeface="Cambria Math" panose="02040503050406030204" pitchFamily="18" charset="0"/>
                              </a:rPr>
                              <m:t>𝑜</m:t>
                            </m:r>
                            <m:r>
                              <a:rPr lang="en-US" sz="2800" b="0" i="1" smtClean="0">
                                <a:latin typeface="Cambria Math" panose="02040503050406030204" pitchFamily="18" charset="0"/>
                              </a:rPr>
                              <m:t>,   </m:t>
                            </m:r>
                            <m:r>
                              <a:rPr lang="en-US" sz="2800" b="0" i="1" smtClean="0">
                                <a:latin typeface="Cambria Math" panose="02040503050406030204" pitchFamily="18" charset="0"/>
                              </a:rPr>
                              <m:t>𝑥𝑡</m:t>
                            </m:r>
                            <m:r>
                              <a:rPr lang="en-US" sz="2800" b="0" i="1" smtClean="0">
                                <a:latin typeface="Cambria Math" panose="02040503050406030204" pitchFamily="18" charset="0"/>
                              </a:rPr>
                              <m:t>,   </m:t>
                            </m:r>
                            <m:r>
                              <a:rPr lang="en-US" sz="2800" b="0" i="1" smtClean="0">
                                <a:latin typeface="Cambria Math" panose="02040503050406030204" pitchFamily="18" charset="0"/>
                              </a:rPr>
                              <m:t>𝑝</m:t>
                            </m:r>
                          </m:e>
                        </m:groupChr>
                      </m:oMath>
                    </m:oMathPara>
                  </a14:m>
                  <a:endParaRPr lang="en-US" sz="2800" dirty="0">
                    <a:latin typeface="Times New Roman" panose="02020603050405020304" pitchFamily="18" charset="0"/>
                    <a:cs typeface="Times New Roman" panose="02020603050405020304" pitchFamily="18" charset="0"/>
                  </a:endParaRPr>
                </a:p>
              </p:txBody>
            </p:sp>
          </mc:Choice>
          <mc:Fallback xmlns="">
            <p:sp>
              <p:nvSpPr>
                <p:cNvPr id="11" name="TextBox 10"/>
                <p:cNvSpPr txBox="1">
                  <a:spLocks noRot="1" noChangeAspect="1" noMove="1" noResize="1" noEditPoints="1" noAdjustHandles="1" noChangeArrowheads="1" noChangeShapeType="1" noTextEdit="1"/>
                </p:cNvSpPr>
                <p:nvPr/>
              </p:nvSpPr>
              <p:spPr>
                <a:xfrm>
                  <a:off x="2893558" y="3907798"/>
                  <a:ext cx="1678442" cy="573362"/>
                </a:xfrm>
                <a:prstGeom prst="rect">
                  <a:avLst/>
                </a:prstGeom>
                <a:blipFill>
                  <a:blip r:embed="rId7"/>
                  <a:stretch>
                    <a:fillRect/>
                  </a:stretch>
                </a:blipFill>
              </p:spPr>
              <p:txBody>
                <a:bodyPr/>
                <a:lstStyle/>
                <a:p>
                  <a:r>
                    <a:rPr lang="en-US">
                      <a:noFill/>
                    </a:rPr>
                    <a:t> </a:t>
                  </a:r>
                </a:p>
              </p:txBody>
            </p:sp>
          </mc:Fallback>
        </mc:AlternateContent>
        <p:pic>
          <p:nvPicPr>
            <p:cNvPr id="16" name="Picture 15"/>
            <p:cNvPicPr>
              <a:picLocks noChangeAspect="1"/>
            </p:cNvPicPr>
            <p:nvPr/>
          </p:nvPicPr>
          <p:blipFill rotWithShape="1">
            <a:blip r:embed="rId8"/>
            <a:srcRect l="38817" r="40537"/>
            <a:stretch/>
          </p:blipFill>
          <p:spPr>
            <a:xfrm>
              <a:off x="418788" y="3137595"/>
              <a:ext cx="2515224" cy="1639968"/>
            </a:xfrm>
            <a:prstGeom prst="rect">
              <a:avLst/>
            </a:prstGeom>
          </p:spPr>
        </p:pic>
      </p:grpSp>
    </p:spTree>
    <p:extLst>
      <p:ext uri="{BB962C8B-B14F-4D97-AF65-F5344CB8AC3E}">
        <p14:creationId xmlns:p14="http://schemas.microsoft.com/office/powerpoint/2010/main" val="115525600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Chất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dẻo</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447800"/>
            <a:ext cx="8735740" cy="2246769"/>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4</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Poli</a:t>
            </a: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phenol-</a:t>
            </a:r>
            <a:r>
              <a:rPr lang="en-US" sz="2800" b="1" dirty="0" err="1">
                <a:latin typeface="Times New Roman" panose="02020603050405020304" pitchFamily="18" charset="0"/>
                <a:cs typeface="Times New Roman" panose="02020603050405020304" pitchFamily="18" charset="0"/>
              </a:rPr>
              <a:t>fomandehit</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(PPF) (</a:t>
            </a:r>
            <a:r>
              <a:rPr lang="en-US" sz="2800" b="1" dirty="0" err="1" smtClean="0">
                <a:latin typeface="Times New Roman" panose="02020603050405020304" pitchFamily="18" charset="0"/>
                <a:cs typeface="Times New Roman" panose="02020603050405020304" pitchFamily="18" charset="0"/>
              </a:rPr>
              <a:t>Nhựa</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bakelit</a:t>
            </a:r>
            <a:r>
              <a:rPr lang="en-US" sz="2800" b="1"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dạng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nhựa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novolac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nhựa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rezol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nhựa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rezit</a:t>
            </a:r>
            <a:endParaRPr lang="en-US" sz="2800" dirty="0" smtClean="0">
              <a:latin typeface="Times New Roman" panose="020206030504050203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r>
              <a:rPr lang="vi-VN" sz="2800" b="1" dirty="0" smtClean="0">
                <a:latin typeface="Times New Roman" panose="02020603050405020304" pitchFamily="18" charset="0"/>
                <a:cs typeface="Times New Roman" panose="02020603050405020304" pitchFamily="18" charset="0"/>
              </a:rPr>
              <a:t>Nhựa </a:t>
            </a:r>
            <a:r>
              <a:rPr lang="vi-VN" sz="2800" b="1" dirty="0">
                <a:latin typeface="Times New Roman" panose="02020603050405020304" pitchFamily="18" charset="0"/>
                <a:cs typeface="Times New Roman" panose="02020603050405020304" pitchFamily="18" charset="0"/>
              </a:rPr>
              <a:t>novolac </a:t>
            </a:r>
            <a:r>
              <a:rPr lang="vi-VN" sz="2800" dirty="0">
                <a:latin typeface="Times New Roman" panose="02020603050405020304" pitchFamily="18" charset="0"/>
                <a:cs typeface="Times New Roman" panose="02020603050405020304" pitchFamily="18" charset="0"/>
              </a:rPr>
              <a:t>là chất rắn, dễ nóng chảy, dễ tan trong một số dung môi hữu cơ, dùng để sản xuất bột ép, sơn</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2" name="Group 1"/>
          <p:cNvGrpSpPr/>
          <p:nvPr/>
        </p:nvGrpSpPr>
        <p:grpSpPr>
          <a:xfrm>
            <a:off x="179660" y="4048780"/>
            <a:ext cx="8888140" cy="1910953"/>
            <a:chOff x="179660" y="4048780"/>
            <a:chExt cx="8888140" cy="1910953"/>
          </a:xfrm>
        </p:grpSpPr>
        <p:pic>
          <p:nvPicPr>
            <p:cNvPr id="18" name="Picture 17"/>
            <p:cNvPicPr>
              <a:picLocks noChangeAspect="1"/>
            </p:cNvPicPr>
            <p:nvPr/>
          </p:nvPicPr>
          <p:blipFill rotWithShape="1">
            <a:blip r:embed="rId5"/>
            <a:srcRect r="18720" b="-28419"/>
            <a:stretch/>
          </p:blipFill>
          <p:spPr>
            <a:xfrm>
              <a:off x="292384" y="4781186"/>
              <a:ext cx="8775416" cy="716756"/>
            </a:xfrm>
            <a:prstGeom prst="rect">
              <a:avLst/>
            </a:prstGeom>
          </p:spPr>
        </p:pic>
        <p:sp>
          <p:nvSpPr>
            <p:cNvPr id="19" name="Rectangle 18"/>
            <p:cNvSpPr/>
            <p:nvPr/>
          </p:nvSpPr>
          <p:spPr>
            <a:xfrm>
              <a:off x="6781800" y="5498068"/>
              <a:ext cx="2002471" cy="461665"/>
            </a:xfrm>
            <a:prstGeom prst="rect">
              <a:avLst/>
            </a:prstGeom>
          </p:spPr>
          <p:txBody>
            <a:bodyPr wrap="none">
              <a:spAutoFit/>
            </a:bodyPr>
            <a:lstStyle/>
            <a:p>
              <a:r>
                <a:rPr lang="en-US" sz="2400" b="1" dirty="0" err="1" smtClean="0">
                  <a:latin typeface="Times New Roman" panose="02020603050405020304" pitchFamily="18" charset="0"/>
                  <a:cs typeface="Times New Roman" panose="02020603050405020304" pitchFamily="18" charset="0"/>
                </a:rPr>
                <a:t>Nhựa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novolac</a:t>
              </a:r>
              <a:endParaRPr lang="en-US" sz="2400" dirty="0"/>
            </a:p>
          </p:txBody>
        </p:sp>
        <p:sp>
          <p:nvSpPr>
            <p:cNvPr id="20" name="Rectangle 19"/>
            <p:cNvSpPr/>
            <p:nvPr/>
          </p:nvSpPr>
          <p:spPr>
            <a:xfrm>
              <a:off x="179660" y="4048780"/>
              <a:ext cx="5772734" cy="523220"/>
            </a:xfrm>
            <a:prstGeom prst="rect">
              <a:avLst/>
            </a:prstGeom>
          </p:spPr>
          <p:txBody>
            <a:bodyPr wrap="none">
              <a:spAutoFit/>
            </a:bodyPr>
            <a:lstStyle/>
            <a:p>
              <a:r>
                <a:rPr lang="en-US" sz="2800" dirty="0" err="1" smtClean="0">
                  <a:latin typeface="Times New Roman" panose="02020603050405020304" pitchFamily="18" charset="0"/>
                  <a:cs typeface="Times New Roman" panose="02020603050405020304" pitchFamily="18" charset="0"/>
                </a:rPr>
                <a:t>Sơ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đồ</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ứng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điều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nhựa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novolac</a:t>
              </a:r>
              <a:endParaRPr lang="en-US" sz="2800" dirty="0"/>
            </a:p>
          </p:txBody>
        </p:sp>
      </p:grpSp>
    </p:spTree>
    <p:extLst>
      <p:ext uri="{BB962C8B-B14F-4D97-AF65-F5344CB8AC3E}">
        <p14:creationId xmlns:p14="http://schemas.microsoft.com/office/powerpoint/2010/main" val="51686364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2. </a:t>
            </a:r>
            <a:r>
              <a:rPr lang="en-US" sz="3600" b="1" dirty="0" err="1" smtClean="0">
                <a:solidFill>
                  <a:schemeClr val="bg1"/>
                </a:solidFill>
                <a:latin typeface="Times New Roman" pitchFamily="18" charset="0"/>
                <a:cs typeface="Times New Roman" pitchFamily="18" charset="0"/>
              </a:rPr>
              <a:t>Tơ</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447800"/>
            <a:ext cx="8735740" cy="1384995"/>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2.1. </a:t>
            </a:r>
            <a:r>
              <a:rPr lang="en-US" sz="2800" b="1" dirty="0" err="1">
                <a:latin typeface="Times New Roman" panose="02020603050405020304" pitchFamily="18" charset="0"/>
                <a:cs typeface="Times New Roman" panose="02020603050405020304" pitchFamily="18" charset="0"/>
              </a:rPr>
              <a:t>Khái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niệm</a:t>
            </a:r>
            <a:endParaRPr lang="en-US" sz="2800" b="1" dirty="0" smtClean="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Tơ là những vật liệu polime hình sợi dài và mảnh với độ bền nhất định.</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5"/>
          <a:stretch>
            <a:fillRect/>
          </a:stretch>
        </p:blipFill>
        <p:spPr>
          <a:xfrm>
            <a:off x="1981200" y="3092797"/>
            <a:ext cx="4762500" cy="2971800"/>
          </a:xfrm>
          <a:prstGeom prst="rect">
            <a:avLst/>
          </a:prstGeom>
        </p:spPr>
      </p:pic>
    </p:spTree>
    <p:extLst>
      <p:ext uri="{BB962C8B-B14F-4D97-AF65-F5344CB8AC3E}">
        <p14:creationId xmlns:p14="http://schemas.microsoft.com/office/powerpoint/2010/main" val="577458791"/>
      </p:ext>
    </p:extLst>
  </p:cSld>
  <p:clrMapOvr>
    <a:masterClrMapping/>
  </p:clrMapOvr>
  <p:transition advClick="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2. </a:t>
            </a:r>
            <a:r>
              <a:rPr lang="en-US" sz="3600" b="1" dirty="0" err="1" smtClean="0">
                <a:solidFill>
                  <a:schemeClr val="bg1"/>
                </a:solidFill>
                <a:latin typeface="Times New Roman" pitchFamily="18" charset="0"/>
                <a:cs typeface="Times New Roman" pitchFamily="18" charset="0"/>
              </a:rPr>
              <a:t>Tơ</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332060" y="1752600"/>
            <a:ext cx="6983140" cy="2246769"/>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2.2. </a:t>
            </a:r>
            <a:r>
              <a:rPr lang="en-US" sz="2800" b="1" dirty="0" err="1">
                <a:latin typeface="Times New Roman" panose="02020603050405020304" pitchFamily="18" charset="0"/>
                <a:cs typeface="Times New Roman" panose="02020603050405020304" pitchFamily="18" charset="0"/>
              </a:rPr>
              <a:t>Phân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loại</a:t>
            </a:r>
            <a:r>
              <a:rPr lang="en-US" sz="2800" b="1" dirty="0" smtClean="0">
                <a:latin typeface="Times New Roman" panose="02020603050405020304" pitchFamily="18" charset="0"/>
                <a:cs typeface="Times New Roman" panose="02020603050405020304" pitchFamily="18" charset="0"/>
              </a:rPr>
              <a:t>: 2 </a:t>
            </a:r>
            <a:r>
              <a:rPr lang="en-US" sz="2800" b="1" dirty="0" err="1" smtClean="0">
                <a:latin typeface="Times New Roman" panose="02020603050405020304" pitchFamily="18" charset="0"/>
                <a:cs typeface="Times New Roman" panose="02020603050405020304" pitchFamily="18" charset="0"/>
              </a:rPr>
              <a:t>loại</a:t>
            </a:r>
            <a:endParaRPr lang="en-US" sz="2800" b="1" dirty="0" smtClean="0">
              <a:latin typeface="Times New Roman" panose="020206030504050203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	a. </a:t>
            </a:r>
            <a:r>
              <a:rPr lang="vi-VN" sz="2800" b="1" dirty="0" smtClean="0">
                <a:latin typeface="Times New Roman" panose="02020603050405020304" pitchFamily="18" charset="0"/>
                <a:cs typeface="Times New Roman" panose="02020603050405020304" pitchFamily="18" charset="0"/>
              </a:rPr>
              <a:t>Tơ </a:t>
            </a:r>
            <a:r>
              <a:rPr lang="vi-VN" sz="2800" b="1" dirty="0">
                <a:latin typeface="Times New Roman" panose="02020603050405020304" pitchFamily="18" charset="0"/>
                <a:cs typeface="Times New Roman" panose="02020603050405020304" pitchFamily="18" charset="0"/>
              </a:rPr>
              <a:t>thiên </a:t>
            </a:r>
            <a:r>
              <a:rPr lang="vi-VN" sz="2800" b="1" dirty="0" smtClean="0">
                <a:latin typeface="Times New Roman" panose="02020603050405020304" pitchFamily="18" charset="0"/>
                <a:cs typeface="Times New Roman" panose="02020603050405020304" pitchFamily="18" charset="0"/>
              </a:rPr>
              <a:t>nhiên</a:t>
            </a:r>
            <a:endParaRPr lang="en-US" sz="2800" dirty="0" smtClean="0">
              <a:latin typeface="Times New Roman" panose="02020603050405020304" pitchFamily="18" charset="0"/>
              <a:cs typeface="Times New Roman" panose="02020603050405020304" pitchFamily="18" charset="0"/>
            </a:endParaRPr>
          </a:p>
          <a:p>
            <a:endParaRPr lang="en-US" sz="2800"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	b. </a:t>
            </a:r>
            <a:r>
              <a:rPr lang="vi-VN" sz="2800" b="1" dirty="0">
                <a:latin typeface="Times New Roman" panose="02020603050405020304" pitchFamily="18" charset="0"/>
                <a:cs typeface="Times New Roman" panose="02020603050405020304" pitchFamily="18" charset="0"/>
              </a:rPr>
              <a:t>Tơ hóa </a:t>
            </a:r>
            <a:r>
              <a:rPr lang="vi-VN" sz="2800" b="1" dirty="0" smtClean="0">
                <a:latin typeface="Times New Roman" panose="02020603050405020304" pitchFamily="18" charset="0"/>
                <a:cs typeface="Times New Roman" panose="02020603050405020304" pitchFamily="18" charset="0"/>
              </a:rPr>
              <a:t>học</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38224906"/>
      </p:ext>
    </p:extLst>
  </p:cSld>
  <p:clrMapOvr>
    <a:masterClrMapping/>
  </p:clrMapOvr>
  <p:transition advClick="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2. </a:t>
            </a:r>
            <a:r>
              <a:rPr lang="en-US" sz="3600" b="1" dirty="0" err="1" smtClean="0">
                <a:solidFill>
                  <a:schemeClr val="bg1"/>
                </a:solidFill>
                <a:latin typeface="Times New Roman" pitchFamily="18" charset="0"/>
                <a:cs typeface="Times New Roman" pitchFamily="18" charset="0"/>
              </a:rPr>
              <a:t>Tơ</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04130" y="1484293"/>
            <a:ext cx="8735740" cy="954107"/>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a</a:t>
            </a:r>
            <a:r>
              <a:rPr lang="en-US" sz="2800" b="1" dirty="0" smtClean="0">
                <a:latin typeface="Times New Roman" panose="02020603050405020304" pitchFamily="18" charset="0"/>
                <a:cs typeface="Times New Roman" panose="02020603050405020304" pitchFamily="18" charset="0"/>
              </a:rPr>
              <a:t>. </a:t>
            </a:r>
            <a:r>
              <a:rPr lang="vi-VN" sz="2800" b="1" dirty="0" smtClean="0">
                <a:latin typeface="Times New Roman" panose="02020603050405020304" pitchFamily="18" charset="0"/>
                <a:cs typeface="Times New Roman" panose="02020603050405020304" pitchFamily="18" charset="0"/>
              </a:rPr>
              <a:t>Tơ </a:t>
            </a:r>
            <a:r>
              <a:rPr lang="vi-VN" sz="2800" b="1" dirty="0">
                <a:latin typeface="Times New Roman" panose="02020603050405020304" pitchFamily="18" charset="0"/>
                <a:cs typeface="Times New Roman" panose="02020603050405020304" pitchFamily="18" charset="0"/>
              </a:rPr>
              <a:t>thiên nhiên: </a:t>
            </a:r>
            <a:r>
              <a:rPr lang="en-US" sz="2800" dirty="0" err="1" smtClean="0">
                <a:latin typeface="Times New Roman" panose="02020603050405020304" pitchFamily="18" charset="0"/>
                <a:cs typeface="Times New Roman" panose="02020603050405020304" pitchFamily="18" charset="0"/>
              </a:rPr>
              <a:t>sẵn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trong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thiên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nhiên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như</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bông</a:t>
            </a:r>
            <a:r>
              <a:rPr lang="vi-VN" sz="2800" dirty="0">
                <a:latin typeface="Times New Roman" panose="02020603050405020304" pitchFamily="18" charset="0"/>
                <a:cs typeface="Times New Roman" panose="02020603050405020304" pitchFamily="18" charset="0"/>
              </a:rPr>
              <a:t>, len, tơ tằm, </a:t>
            </a:r>
            <a:r>
              <a:rPr lang="vi-VN"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p:cNvPicPr>
            <a:picLocks noChangeAspect="1"/>
          </p:cNvPicPr>
          <p:nvPr/>
        </p:nvPicPr>
        <p:blipFill>
          <a:blip r:embed="rId5"/>
          <a:stretch>
            <a:fillRect/>
          </a:stretch>
        </p:blipFill>
        <p:spPr>
          <a:xfrm>
            <a:off x="381000" y="3160947"/>
            <a:ext cx="2010472" cy="1993900"/>
          </a:xfrm>
          <a:prstGeom prst="rect">
            <a:avLst/>
          </a:prstGeom>
        </p:spPr>
      </p:pic>
      <p:pic>
        <p:nvPicPr>
          <p:cNvPr id="14" name="Picture 14" descr="bongvai10090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53961" y="3147707"/>
            <a:ext cx="2947762" cy="2007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15"/>
          <p:cNvSpPr txBox="1">
            <a:spLocks noChangeArrowheads="1"/>
          </p:cNvSpPr>
          <p:nvPr/>
        </p:nvSpPr>
        <p:spPr bwMode="auto">
          <a:xfrm>
            <a:off x="3124200" y="5241370"/>
            <a:ext cx="1981200" cy="523875"/>
          </a:xfrm>
          <a:prstGeom prst="rect">
            <a:avLst/>
          </a:prstGeom>
          <a:ln/>
        </p:spPr>
        <p:style>
          <a:lnRef idx="2">
            <a:schemeClr val="accent6"/>
          </a:lnRef>
          <a:fillRef idx="1">
            <a:schemeClr val="lt1"/>
          </a:fillRef>
          <a:effectRef idx="0">
            <a:schemeClr val="accent6"/>
          </a:effectRef>
          <a:fontRef idx="minor">
            <a:schemeClr val="dk1"/>
          </a:fontRef>
        </p:style>
        <p:txBody>
          <a:bodyPr>
            <a:spAutoFit/>
          </a:bodyPr>
          <a:lstStyle>
            <a:lvl1pPr eaLnBrk="0" hangingPunct="0">
              <a:defRPr sz="28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800">
                <a:solidFill>
                  <a:schemeClr val="tx1"/>
                </a:solidFill>
                <a:latin typeface="Arial" charset="0"/>
              </a:defRPr>
            </a:lvl3pPr>
            <a:lvl4pPr marL="1600200" indent="-228600" eaLnBrk="0" hangingPunct="0">
              <a:defRPr sz="2800">
                <a:solidFill>
                  <a:schemeClr val="tx1"/>
                </a:solidFill>
                <a:latin typeface="Arial" charset="0"/>
              </a:defRPr>
            </a:lvl4pPr>
            <a:lvl5pPr marL="2057400" indent="-228600" eaLnBrk="0" hangingPunct="0">
              <a:defRPr sz="2800">
                <a:solidFill>
                  <a:schemeClr val="tx1"/>
                </a:solidFill>
                <a:latin typeface="Arial" charset="0"/>
              </a:defRPr>
            </a:lvl5pPr>
            <a:lvl6pPr marL="2514600" indent="-228600" eaLnBrk="0" fontAlgn="base" hangingPunct="0">
              <a:spcBef>
                <a:spcPct val="0"/>
              </a:spcBef>
              <a:spcAft>
                <a:spcPct val="0"/>
              </a:spcAft>
              <a:defRPr sz="2800">
                <a:solidFill>
                  <a:schemeClr val="tx1"/>
                </a:solidFill>
                <a:latin typeface="Arial" charset="0"/>
              </a:defRPr>
            </a:lvl6pPr>
            <a:lvl7pPr marL="2971800" indent="-228600" eaLnBrk="0" fontAlgn="base" hangingPunct="0">
              <a:spcBef>
                <a:spcPct val="0"/>
              </a:spcBef>
              <a:spcAft>
                <a:spcPct val="0"/>
              </a:spcAft>
              <a:defRPr sz="2800">
                <a:solidFill>
                  <a:schemeClr val="tx1"/>
                </a:solidFill>
                <a:latin typeface="Arial" charset="0"/>
              </a:defRPr>
            </a:lvl7pPr>
            <a:lvl8pPr marL="3429000" indent="-228600" eaLnBrk="0" fontAlgn="base" hangingPunct="0">
              <a:spcBef>
                <a:spcPct val="0"/>
              </a:spcBef>
              <a:spcAft>
                <a:spcPct val="0"/>
              </a:spcAft>
              <a:defRPr sz="2800">
                <a:solidFill>
                  <a:schemeClr val="tx1"/>
                </a:solidFill>
                <a:latin typeface="Arial" charset="0"/>
              </a:defRPr>
            </a:lvl8pPr>
            <a:lvl9pPr marL="3886200" indent="-228600" eaLnBrk="0" fontAlgn="base" hangingPunct="0">
              <a:spcBef>
                <a:spcPct val="0"/>
              </a:spcBef>
              <a:spcAft>
                <a:spcPct val="0"/>
              </a:spcAft>
              <a:defRPr sz="2800">
                <a:solidFill>
                  <a:schemeClr val="tx1"/>
                </a:solidFill>
                <a:latin typeface="Arial" charset="0"/>
              </a:defRPr>
            </a:lvl9pPr>
          </a:lstStyle>
          <a:p>
            <a:pPr eaLnBrk="1" hangingPunct="1">
              <a:spcBef>
                <a:spcPct val="50000"/>
              </a:spcBef>
              <a:defRPr/>
            </a:pPr>
            <a:r>
              <a:rPr lang="en-US" b="1" dirty="0" smtClean="0">
                <a:solidFill>
                  <a:srgbClr val="0000CC"/>
                </a:solidFill>
                <a:latin typeface="Arial" pitchFamily="34" charset="0"/>
                <a:cs typeface="Arial" pitchFamily="34" charset="0"/>
              </a:rPr>
              <a:t> </a:t>
            </a:r>
            <a:r>
              <a:rPr lang="en-US" b="1" dirty="0" err="1" smtClean="0">
                <a:solidFill>
                  <a:srgbClr val="0000CC"/>
                </a:solidFill>
                <a:latin typeface="Arial" pitchFamily="34" charset="0"/>
                <a:cs typeface="Arial" pitchFamily="34" charset="0"/>
              </a:rPr>
              <a:t>Cây</a:t>
            </a:r>
            <a:r>
              <a:rPr lang="en-US" b="1" dirty="0" smtClean="0">
                <a:solidFill>
                  <a:srgbClr val="0000CC"/>
                </a:solidFill>
                <a:latin typeface="Arial" pitchFamily="34" charset="0"/>
                <a:cs typeface="Arial" pitchFamily="34" charset="0"/>
              </a:rPr>
              <a:t> </a:t>
            </a:r>
            <a:r>
              <a:rPr lang="en-US" b="1" dirty="0" err="1" smtClean="0">
                <a:solidFill>
                  <a:srgbClr val="0000CC"/>
                </a:solidFill>
                <a:latin typeface="Arial" pitchFamily="34" charset="0"/>
                <a:cs typeface="Arial" pitchFamily="34" charset="0"/>
              </a:rPr>
              <a:t>bông</a:t>
            </a:r>
            <a:endParaRPr lang="en-US" b="1" dirty="0" smtClean="0">
              <a:solidFill>
                <a:srgbClr val="0000CC"/>
              </a:solidFill>
              <a:latin typeface="Arial" pitchFamily="34" charset="0"/>
              <a:cs typeface="Arial" pitchFamily="34" charset="0"/>
            </a:endParaRPr>
          </a:p>
        </p:txBody>
      </p:sp>
      <p:sp>
        <p:nvSpPr>
          <p:cNvPr id="16" name="Text Box 15"/>
          <p:cNvSpPr txBox="1">
            <a:spLocks noChangeArrowheads="1"/>
          </p:cNvSpPr>
          <p:nvPr/>
        </p:nvSpPr>
        <p:spPr bwMode="auto">
          <a:xfrm>
            <a:off x="930993" y="5241370"/>
            <a:ext cx="1004938" cy="523875"/>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lvl1pPr eaLnBrk="0" hangingPunct="0">
              <a:defRPr sz="28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800">
                <a:solidFill>
                  <a:schemeClr val="tx1"/>
                </a:solidFill>
                <a:latin typeface="Arial" charset="0"/>
              </a:defRPr>
            </a:lvl3pPr>
            <a:lvl4pPr marL="1600200" indent="-228600" eaLnBrk="0" hangingPunct="0">
              <a:defRPr sz="2800">
                <a:solidFill>
                  <a:schemeClr val="tx1"/>
                </a:solidFill>
                <a:latin typeface="Arial" charset="0"/>
              </a:defRPr>
            </a:lvl4pPr>
            <a:lvl5pPr marL="2057400" indent="-228600" eaLnBrk="0" hangingPunct="0">
              <a:defRPr sz="2800">
                <a:solidFill>
                  <a:schemeClr val="tx1"/>
                </a:solidFill>
                <a:latin typeface="Arial" charset="0"/>
              </a:defRPr>
            </a:lvl5pPr>
            <a:lvl6pPr marL="2514600" indent="-228600" eaLnBrk="0" fontAlgn="base" hangingPunct="0">
              <a:spcBef>
                <a:spcPct val="0"/>
              </a:spcBef>
              <a:spcAft>
                <a:spcPct val="0"/>
              </a:spcAft>
              <a:defRPr sz="2800">
                <a:solidFill>
                  <a:schemeClr val="tx1"/>
                </a:solidFill>
                <a:latin typeface="Arial" charset="0"/>
              </a:defRPr>
            </a:lvl6pPr>
            <a:lvl7pPr marL="2971800" indent="-228600" eaLnBrk="0" fontAlgn="base" hangingPunct="0">
              <a:spcBef>
                <a:spcPct val="0"/>
              </a:spcBef>
              <a:spcAft>
                <a:spcPct val="0"/>
              </a:spcAft>
              <a:defRPr sz="2800">
                <a:solidFill>
                  <a:schemeClr val="tx1"/>
                </a:solidFill>
                <a:latin typeface="Arial" charset="0"/>
              </a:defRPr>
            </a:lvl7pPr>
            <a:lvl8pPr marL="3429000" indent="-228600" eaLnBrk="0" fontAlgn="base" hangingPunct="0">
              <a:spcBef>
                <a:spcPct val="0"/>
              </a:spcBef>
              <a:spcAft>
                <a:spcPct val="0"/>
              </a:spcAft>
              <a:defRPr sz="2800">
                <a:solidFill>
                  <a:schemeClr val="tx1"/>
                </a:solidFill>
                <a:latin typeface="Arial" charset="0"/>
              </a:defRPr>
            </a:lvl8pPr>
            <a:lvl9pPr marL="3886200" indent="-228600" eaLnBrk="0" fontAlgn="base" hangingPunct="0">
              <a:spcBef>
                <a:spcPct val="0"/>
              </a:spcBef>
              <a:spcAft>
                <a:spcPct val="0"/>
              </a:spcAft>
              <a:defRPr sz="2800">
                <a:solidFill>
                  <a:schemeClr val="tx1"/>
                </a:solidFill>
                <a:latin typeface="Arial" charset="0"/>
              </a:defRPr>
            </a:lvl9pPr>
          </a:lstStyle>
          <a:p>
            <a:pPr eaLnBrk="1" hangingPunct="1">
              <a:spcBef>
                <a:spcPct val="50000"/>
              </a:spcBef>
              <a:defRPr/>
            </a:pPr>
            <a:r>
              <a:rPr lang="en-US" b="1" dirty="0" smtClean="0">
                <a:solidFill>
                  <a:srgbClr val="0000CC"/>
                </a:solidFill>
                <a:latin typeface="Arial" pitchFamily="34" charset="0"/>
                <a:cs typeface="Arial" pitchFamily="34" charset="0"/>
              </a:rPr>
              <a:t> Len </a:t>
            </a:r>
          </a:p>
        </p:txBody>
      </p:sp>
      <p:pic>
        <p:nvPicPr>
          <p:cNvPr id="5" name="Picture 4"/>
          <p:cNvPicPr>
            <a:picLocks noChangeAspect="1"/>
          </p:cNvPicPr>
          <p:nvPr/>
        </p:nvPicPr>
        <p:blipFill>
          <a:blip r:embed="rId7"/>
          <a:stretch>
            <a:fillRect/>
          </a:stretch>
        </p:blipFill>
        <p:spPr>
          <a:xfrm>
            <a:off x="5562497" y="3124200"/>
            <a:ext cx="3075428" cy="2054154"/>
          </a:xfrm>
          <a:prstGeom prst="rect">
            <a:avLst/>
          </a:prstGeom>
        </p:spPr>
      </p:pic>
      <p:sp>
        <p:nvSpPr>
          <p:cNvPr id="18" name="Text Box 15"/>
          <p:cNvSpPr txBox="1">
            <a:spLocks noChangeArrowheads="1"/>
          </p:cNvSpPr>
          <p:nvPr/>
        </p:nvSpPr>
        <p:spPr bwMode="auto">
          <a:xfrm>
            <a:off x="6109611" y="5241370"/>
            <a:ext cx="1981200" cy="523875"/>
          </a:xfrm>
          <a:prstGeom prst="rect">
            <a:avLst/>
          </a:prstGeom>
          <a:ln/>
        </p:spPr>
        <p:style>
          <a:lnRef idx="2">
            <a:schemeClr val="accent6"/>
          </a:lnRef>
          <a:fillRef idx="1">
            <a:schemeClr val="lt1"/>
          </a:fillRef>
          <a:effectRef idx="0">
            <a:schemeClr val="accent6"/>
          </a:effectRef>
          <a:fontRef idx="minor">
            <a:schemeClr val="dk1"/>
          </a:fontRef>
        </p:style>
        <p:txBody>
          <a:bodyPr>
            <a:spAutoFit/>
          </a:bodyPr>
          <a:lstStyle>
            <a:lvl1pPr eaLnBrk="0" hangingPunct="0">
              <a:defRPr sz="28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800">
                <a:solidFill>
                  <a:schemeClr val="tx1"/>
                </a:solidFill>
                <a:latin typeface="Arial" charset="0"/>
              </a:defRPr>
            </a:lvl3pPr>
            <a:lvl4pPr marL="1600200" indent="-228600" eaLnBrk="0" hangingPunct="0">
              <a:defRPr sz="2800">
                <a:solidFill>
                  <a:schemeClr val="tx1"/>
                </a:solidFill>
                <a:latin typeface="Arial" charset="0"/>
              </a:defRPr>
            </a:lvl4pPr>
            <a:lvl5pPr marL="2057400" indent="-228600" eaLnBrk="0" hangingPunct="0">
              <a:defRPr sz="2800">
                <a:solidFill>
                  <a:schemeClr val="tx1"/>
                </a:solidFill>
                <a:latin typeface="Arial" charset="0"/>
              </a:defRPr>
            </a:lvl5pPr>
            <a:lvl6pPr marL="2514600" indent="-228600" eaLnBrk="0" fontAlgn="base" hangingPunct="0">
              <a:spcBef>
                <a:spcPct val="0"/>
              </a:spcBef>
              <a:spcAft>
                <a:spcPct val="0"/>
              </a:spcAft>
              <a:defRPr sz="2800">
                <a:solidFill>
                  <a:schemeClr val="tx1"/>
                </a:solidFill>
                <a:latin typeface="Arial" charset="0"/>
              </a:defRPr>
            </a:lvl6pPr>
            <a:lvl7pPr marL="2971800" indent="-228600" eaLnBrk="0" fontAlgn="base" hangingPunct="0">
              <a:spcBef>
                <a:spcPct val="0"/>
              </a:spcBef>
              <a:spcAft>
                <a:spcPct val="0"/>
              </a:spcAft>
              <a:defRPr sz="2800">
                <a:solidFill>
                  <a:schemeClr val="tx1"/>
                </a:solidFill>
                <a:latin typeface="Arial" charset="0"/>
              </a:defRPr>
            </a:lvl7pPr>
            <a:lvl8pPr marL="3429000" indent="-228600" eaLnBrk="0" fontAlgn="base" hangingPunct="0">
              <a:spcBef>
                <a:spcPct val="0"/>
              </a:spcBef>
              <a:spcAft>
                <a:spcPct val="0"/>
              </a:spcAft>
              <a:defRPr sz="2800">
                <a:solidFill>
                  <a:schemeClr val="tx1"/>
                </a:solidFill>
                <a:latin typeface="Arial" charset="0"/>
              </a:defRPr>
            </a:lvl8pPr>
            <a:lvl9pPr marL="3886200" indent="-228600" eaLnBrk="0" fontAlgn="base" hangingPunct="0">
              <a:spcBef>
                <a:spcPct val="0"/>
              </a:spcBef>
              <a:spcAft>
                <a:spcPct val="0"/>
              </a:spcAft>
              <a:defRPr sz="2800">
                <a:solidFill>
                  <a:schemeClr val="tx1"/>
                </a:solidFill>
                <a:latin typeface="Arial" charset="0"/>
              </a:defRPr>
            </a:lvl9pPr>
          </a:lstStyle>
          <a:p>
            <a:pPr eaLnBrk="1" hangingPunct="1">
              <a:spcBef>
                <a:spcPct val="50000"/>
              </a:spcBef>
              <a:defRPr/>
            </a:pPr>
            <a:r>
              <a:rPr lang="en-US" b="1" dirty="0" err="1" smtClean="0">
                <a:solidFill>
                  <a:srgbClr val="0000CC"/>
                </a:solidFill>
                <a:latin typeface="Arial" pitchFamily="34" charset="0"/>
                <a:cs typeface="Arial" pitchFamily="34" charset="0"/>
              </a:rPr>
              <a:t>Tơ</a:t>
            </a:r>
            <a:r>
              <a:rPr lang="en-US" b="1" dirty="0" smtClean="0">
                <a:solidFill>
                  <a:srgbClr val="0000CC"/>
                </a:solidFill>
                <a:latin typeface="Arial" pitchFamily="34" charset="0"/>
                <a:cs typeface="Arial" pitchFamily="34" charset="0"/>
              </a:rPr>
              <a:t> </a:t>
            </a:r>
            <a:r>
              <a:rPr lang="en-US" b="1" dirty="0" err="1" smtClean="0">
                <a:solidFill>
                  <a:srgbClr val="0000CC"/>
                </a:solidFill>
                <a:latin typeface="Arial" pitchFamily="34" charset="0"/>
                <a:cs typeface="Arial" pitchFamily="34" charset="0"/>
              </a:rPr>
              <a:t>tằm</a:t>
            </a:r>
            <a:endParaRPr lang="en-US" b="1" dirty="0" smtClean="0">
              <a:solidFill>
                <a:srgbClr val="0000CC"/>
              </a:solidFill>
              <a:latin typeface="Arial" pitchFamily="34" charset="0"/>
              <a:cs typeface="Arial" pitchFamily="34" charset="0"/>
            </a:endParaRPr>
          </a:p>
        </p:txBody>
      </p:sp>
    </p:spTree>
    <p:extLst>
      <p:ext uri="{BB962C8B-B14F-4D97-AF65-F5344CB8AC3E}">
        <p14:creationId xmlns:p14="http://schemas.microsoft.com/office/powerpoint/2010/main" val="3323586890"/>
      </p:ext>
    </p:extLst>
  </p:cSld>
  <p:clrMapOvr>
    <a:masterClrMapping/>
  </p:clrMapOvr>
  <p:transition advClick="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2. </a:t>
            </a:r>
            <a:r>
              <a:rPr lang="en-US" sz="3600" b="1" dirty="0" err="1" smtClean="0">
                <a:solidFill>
                  <a:schemeClr val="bg1"/>
                </a:solidFill>
                <a:latin typeface="Times New Roman" pitchFamily="18" charset="0"/>
                <a:cs typeface="Times New Roman" pitchFamily="18" charset="0"/>
              </a:rPr>
              <a:t>Tơ</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04130" y="1190446"/>
            <a:ext cx="8735740" cy="3108543"/>
          </a:xfrm>
          <a:prstGeom prst="rect">
            <a:avLst/>
          </a:prstGeom>
        </p:spPr>
        <p:txBody>
          <a:bodyPr wrap="square">
            <a:spAutoFit/>
          </a:bodyPr>
          <a:lstStyle/>
          <a:p>
            <a:endParaRPr lang="en-US" sz="2800" b="1" dirty="0" smtClean="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b</a:t>
            </a:r>
            <a:r>
              <a:rPr lang="en-US" sz="2800" b="1" dirty="0" smtClean="0">
                <a:latin typeface="Times New Roman" panose="02020603050405020304" pitchFamily="18" charset="0"/>
                <a:cs typeface="Times New Roman" panose="02020603050405020304" pitchFamily="18" charset="0"/>
              </a:rPr>
              <a:t>. </a:t>
            </a:r>
            <a:r>
              <a:rPr lang="vi-VN" sz="2800" b="1" dirty="0">
                <a:latin typeface="Times New Roman" panose="02020603050405020304" pitchFamily="18" charset="0"/>
                <a:cs typeface="Times New Roman" panose="02020603050405020304" pitchFamily="18" charset="0"/>
              </a:rPr>
              <a:t>Tơ hóa học: </a:t>
            </a:r>
            <a:r>
              <a:rPr lang="en-US" sz="2800" dirty="0" err="1" smtClean="0">
                <a:latin typeface="Times New Roman" panose="02020603050405020304" pitchFamily="18" charset="0"/>
                <a:cs typeface="Times New Roman" panose="02020603050405020304" pitchFamily="18" charset="0"/>
              </a:rPr>
              <a:t>chế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phương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hóa</a:t>
            </a:r>
            <a:r>
              <a:rPr lang="en-US" sz="2800" dirty="0" smtClean="0">
                <a:latin typeface="Times New Roman" panose="02020603050405020304" pitchFamily="18" charset="0"/>
                <a:cs typeface="Times New Roman" panose="02020603050405020304" pitchFamily="18" charset="0"/>
              </a:rPr>
              <a:t> học.</a:t>
            </a:r>
          </a:p>
          <a:p>
            <a:r>
              <a:rPr lang="vi-VN" sz="2800" dirty="0" smtClean="0">
                <a:latin typeface="Times New Roman" panose="02020603050405020304" pitchFamily="18" charset="0"/>
                <a:cs typeface="Times New Roman" panose="02020603050405020304" pitchFamily="18" charset="0"/>
              </a:rPr>
              <a:t>Tơ </a:t>
            </a:r>
            <a:r>
              <a:rPr lang="vi-VN" sz="2800" dirty="0">
                <a:latin typeface="Times New Roman" panose="02020603050405020304" pitchFamily="18" charset="0"/>
                <a:cs typeface="Times New Roman" panose="02020603050405020304" pitchFamily="18" charset="0"/>
              </a:rPr>
              <a:t>hóa </a:t>
            </a:r>
            <a:r>
              <a:rPr lang="vi-VN" sz="2800" dirty="0" smtClean="0">
                <a:latin typeface="Times New Roman" panose="02020603050405020304" pitchFamily="18" charset="0"/>
                <a:cs typeface="Times New Roman" panose="02020603050405020304" pitchFamily="18" charset="0"/>
              </a:rPr>
              <a:t>học</a:t>
            </a:r>
            <a:r>
              <a:rPr lang="en-US" sz="2800" dirty="0" smtClean="0">
                <a:latin typeface="Times New Roman" panose="02020603050405020304" pitchFamily="18" charset="0"/>
                <a:cs typeface="Times New Roman" panose="02020603050405020304" pitchFamily="18" charset="0"/>
              </a:rPr>
              <a:t> được chia </a:t>
            </a:r>
            <a:r>
              <a:rPr lang="en-US" sz="2800" dirty="0" err="1" smtClean="0">
                <a:latin typeface="Times New Roman" panose="02020603050405020304" pitchFamily="18" charset="0"/>
                <a:cs typeface="Times New Roman" panose="02020603050405020304" pitchFamily="18" charset="0"/>
              </a:rPr>
              <a:t>thành</a:t>
            </a:r>
            <a:r>
              <a:rPr lang="en-US" sz="2800" dirty="0" smtClean="0">
                <a:latin typeface="Times New Roman" panose="02020603050405020304" pitchFamily="18" charset="0"/>
                <a:cs typeface="Times New Roman" panose="02020603050405020304" pitchFamily="18" charset="0"/>
              </a:rPr>
              <a:t> 2 </a:t>
            </a:r>
            <a:r>
              <a:rPr lang="en-US" sz="2800" dirty="0" err="1" smtClean="0">
                <a:latin typeface="Times New Roman" panose="02020603050405020304" pitchFamily="18" charset="0"/>
                <a:cs typeface="Times New Roman" panose="02020603050405020304" pitchFamily="18" charset="0"/>
              </a:rPr>
              <a:t>nhóm</a:t>
            </a:r>
            <a:r>
              <a:rPr lang="en-US" sz="2800" dirty="0" smtClean="0">
                <a:latin typeface="Times New Roman" panose="02020603050405020304" pitchFamily="18" charset="0"/>
                <a:cs typeface="Times New Roman" panose="02020603050405020304" pitchFamily="18" charset="0"/>
              </a:rPr>
              <a:t>:</a:t>
            </a:r>
          </a:p>
          <a:p>
            <a:endParaRPr lang="en-US" sz="2800" b="1" i="1"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vi-VN" sz="2800" b="1" i="1" dirty="0" smtClean="0">
                <a:latin typeface="Times New Roman" panose="02020603050405020304" pitchFamily="18" charset="0"/>
                <a:cs typeface="Times New Roman" panose="02020603050405020304" pitchFamily="18" charset="0"/>
              </a:rPr>
              <a:t>Tơ </a:t>
            </a:r>
            <a:r>
              <a:rPr lang="vi-VN" sz="2800" b="1" i="1" dirty="0">
                <a:latin typeface="Times New Roman" panose="02020603050405020304" pitchFamily="18" charset="0"/>
                <a:cs typeface="Times New Roman" panose="02020603050405020304" pitchFamily="18" charset="0"/>
              </a:rPr>
              <a:t>tổng </a:t>
            </a:r>
            <a:r>
              <a:rPr lang="vi-VN" sz="2800" b="1" i="1" dirty="0" smtClean="0">
                <a:latin typeface="Times New Roman" panose="02020603050405020304" pitchFamily="18" charset="0"/>
                <a:cs typeface="Times New Roman" panose="02020603050405020304" pitchFamily="18" charset="0"/>
              </a:rPr>
              <a:t>hợp</a:t>
            </a:r>
            <a:r>
              <a:rPr lang="en-US" sz="2800" b="1" i="1" dirty="0" smtClean="0">
                <a:latin typeface="Times New Roman" panose="02020603050405020304" pitchFamily="18" charset="0"/>
                <a:cs typeface="Times New Roman" panose="02020603050405020304" pitchFamily="18" charset="0"/>
              </a:rPr>
              <a:t> </a:t>
            </a:r>
          </a:p>
          <a:p>
            <a:endParaRPr lang="en-US" sz="2800" b="1" i="1"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b="1" i="1" dirty="0" err="1" smtClean="0">
                <a:latin typeface="Times New Roman" panose="02020603050405020304" pitchFamily="18" charset="0"/>
                <a:cs typeface="Times New Roman" panose="02020603050405020304" pitchFamily="18" charset="0"/>
              </a:rPr>
              <a:t>Tơ</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bán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tổng</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hợp</a:t>
            </a:r>
            <a:r>
              <a:rPr lang="en-US" sz="2800" b="1" i="1" dirty="0" smtClean="0">
                <a:latin typeface="Times New Roman" panose="02020603050405020304" pitchFamily="18" charset="0"/>
                <a:cs typeface="Times New Roman" panose="02020603050405020304" pitchFamily="18" charset="0"/>
              </a:rPr>
              <a:t> hay </a:t>
            </a:r>
            <a:r>
              <a:rPr lang="en-US" sz="2800" b="1" i="1" dirty="0" err="1" smtClean="0">
                <a:latin typeface="Times New Roman" panose="02020603050405020304" pitchFamily="18" charset="0"/>
                <a:cs typeface="Times New Roman" panose="02020603050405020304" pitchFamily="18" charset="0"/>
              </a:rPr>
              <a:t>tơ</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nhân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tạo</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0370350"/>
      </p:ext>
    </p:extLst>
  </p:cSld>
  <p:clrMapOvr>
    <a:masterClrMapping/>
  </p:clrMapOvr>
  <p:transition advClick="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2. </a:t>
            </a:r>
            <a:r>
              <a:rPr lang="en-US" sz="3600" b="1" dirty="0" err="1" smtClean="0">
                <a:solidFill>
                  <a:schemeClr val="bg1"/>
                </a:solidFill>
                <a:latin typeface="Times New Roman" pitchFamily="18" charset="0"/>
                <a:cs typeface="Times New Roman" pitchFamily="18" charset="0"/>
              </a:rPr>
              <a:t>Tơ</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04130" y="1190446"/>
            <a:ext cx="8735740" cy="1815882"/>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b. </a:t>
            </a:r>
            <a:r>
              <a:rPr lang="vi-VN" sz="2800" b="1" dirty="0">
                <a:latin typeface="Times New Roman" panose="02020603050405020304" pitchFamily="18" charset="0"/>
                <a:cs typeface="Times New Roman" panose="02020603050405020304" pitchFamily="18" charset="0"/>
              </a:rPr>
              <a:t>Tơ hóa học: </a:t>
            </a:r>
            <a:endParaRPr lang="en-US" sz="2800" b="1"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vi-VN" sz="2800" b="1" i="1" dirty="0" smtClean="0">
                <a:latin typeface="Times New Roman" panose="02020603050405020304" pitchFamily="18" charset="0"/>
                <a:cs typeface="Times New Roman" panose="02020603050405020304" pitchFamily="18" charset="0"/>
              </a:rPr>
              <a:t>Tơ </a:t>
            </a:r>
            <a:r>
              <a:rPr lang="vi-VN" sz="2800" b="1" i="1" dirty="0">
                <a:latin typeface="Times New Roman" panose="02020603050405020304" pitchFamily="18" charset="0"/>
                <a:cs typeface="Times New Roman" panose="02020603050405020304" pitchFamily="18" charset="0"/>
              </a:rPr>
              <a:t>tổng hợp</a:t>
            </a:r>
            <a:r>
              <a:rPr lang="vi-VN" sz="2800" b="1" i="1" dirty="0" smtClean="0">
                <a:latin typeface="Times New Roman" panose="02020603050405020304" pitchFamily="18" charset="0"/>
                <a:cs typeface="Times New Roman" panose="02020603050405020304" pitchFamily="18" charset="0"/>
              </a:rPr>
              <a:t>:</a:t>
            </a:r>
            <a:r>
              <a:rPr lang="en-US" sz="2800" b="1" i="1"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từ</a:t>
            </a:r>
            <a:r>
              <a:rPr lang="en-US" sz="2800" dirty="0" smtClean="0">
                <a:latin typeface="Times New Roman" panose="02020603050405020304" pitchFamily="18" charset="0"/>
                <a:cs typeface="Times New Roman" panose="02020603050405020304" pitchFamily="18" charset="0"/>
              </a:rPr>
              <a:t> các </a:t>
            </a:r>
            <a:r>
              <a:rPr lang="en-US" sz="2800" dirty="0" err="1" smtClean="0">
                <a:latin typeface="Times New Roman" panose="02020603050405020304" pitchFamily="18" charset="0"/>
                <a:cs typeface="Times New Roman" panose="02020603050405020304" pitchFamily="18" charset="0"/>
              </a:rPr>
              <a:t>polime</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tổng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hợp</a:t>
            </a:r>
            <a:r>
              <a:rPr lang="vi-VN" sz="2800" dirty="0" smtClean="0">
                <a:latin typeface="Times New Roman" panose="02020603050405020304" pitchFamily="18" charset="0"/>
                <a:cs typeface="Times New Roman" panose="02020603050405020304" pitchFamily="18" charset="0"/>
              </a:rPr>
              <a:t> </a:t>
            </a:r>
            <a:endParaRPr lang="vi-VN" sz="2800" dirty="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Tơ poliamit: nilon, capron.</a:t>
            </a:r>
          </a:p>
          <a:p>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Tơ vinylic </a:t>
            </a:r>
            <a:r>
              <a:rPr lang="vi-VN" sz="2800" dirty="0" smtClean="0">
                <a:latin typeface="Times New Roman" panose="02020603050405020304" pitchFamily="18" charset="0"/>
                <a:cs typeface="Times New Roman" panose="02020603050405020304" pitchFamily="18" charset="0"/>
              </a:rPr>
              <a:t>thế</a:t>
            </a:r>
            <a:r>
              <a:rPr lang="en-US" sz="2800" dirty="0" smtClean="0">
                <a:latin typeface="Times New Roman" panose="02020603050405020304" pitchFamily="18" charset="0"/>
                <a:cs typeface="Times New Roman" panose="02020603050405020304" pitchFamily="18" charset="0"/>
              </a:rPr>
              <a:t>:</a:t>
            </a:r>
            <a:r>
              <a:rPr lang="vi-VN" sz="2800" dirty="0" smtClean="0">
                <a:latin typeface="Times New Roman" panose="02020603050405020304" pitchFamily="18" charset="0"/>
                <a:cs typeface="Times New Roman" panose="02020603050405020304" pitchFamily="18" charset="0"/>
              </a:rPr>
              <a:t> vinilon</a:t>
            </a:r>
            <a:r>
              <a:rPr lang="vi-VN" sz="2800" dirty="0">
                <a:latin typeface="Times New Roman" panose="02020603050405020304" pitchFamily="18" charset="0"/>
                <a:cs typeface="Times New Roman" panose="02020603050405020304" pitchFamily="18" charset="0"/>
              </a:rPr>
              <a:t>, nitron, </a:t>
            </a:r>
            <a:r>
              <a:rPr lang="vi-VN"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5"/>
          <a:stretch>
            <a:fillRect/>
          </a:stretch>
        </p:blipFill>
        <p:spPr>
          <a:xfrm>
            <a:off x="3429000" y="3534930"/>
            <a:ext cx="1684422" cy="2286000"/>
          </a:xfrm>
          <a:prstGeom prst="rect">
            <a:avLst/>
          </a:prstGeom>
        </p:spPr>
      </p:pic>
      <p:sp>
        <p:nvSpPr>
          <p:cNvPr id="13" name="Text Box 6"/>
          <p:cNvSpPr txBox="1">
            <a:spLocks noChangeArrowheads="1"/>
          </p:cNvSpPr>
          <p:nvPr/>
        </p:nvSpPr>
        <p:spPr bwMode="auto">
          <a:xfrm>
            <a:off x="3199475" y="5868463"/>
            <a:ext cx="2143472" cy="523220"/>
          </a:xfrm>
          <a:prstGeom prst="rect">
            <a:avLst/>
          </a:prstGeom>
          <a:solidFill>
            <a:schemeClr val="bg1"/>
          </a:solidFill>
          <a:ln w="12700" cap="sq">
            <a:solidFill>
              <a:srgbClr val="0000CC"/>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800">
                <a:solidFill>
                  <a:schemeClr val="tx1"/>
                </a:solidFill>
                <a:latin typeface="Arial" panose="020B0604020202020204" pitchFamily="34" charset="0"/>
              </a:defRPr>
            </a:lvl1pPr>
            <a:lvl2pPr marL="742950" indent="-285750" eaLnBrk="0" hangingPunct="0">
              <a:defRPr sz="2800">
                <a:solidFill>
                  <a:schemeClr val="tx1"/>
                </a:solidFill>
                <a:latin typeface="Arial" panose="020B0604020202020204" pitchFamily="34" charset="0"/>
              </a:defRPr>
            </a:lvl2pPr>
            <a:lvl3pPr marL="1143000" indent="-228600" eaLnBrk="0" hangingPunct="0">
              <a:defRPr sz="2800">
                <a:solidFill>
                  <a:schemeClr val="tx1"/>
                </a:solidFill>
                <a:latin typeface="Arial" panose="020B0604020202020204" pitchFamily="34" charset="0"/>
              </a:defRPr>
            </a:lvl3pPr>
            <a:lvl4pPr marL="1600200" indent="-228600" eaLnBrk="0" hangingPunct="0">
              <a:defRPr sz="2800">
                <a:solidFill>
                  <a:schemeClr val="tx1"/>
                </a:solidFill>
                <a:latin typeface="Arial" panose="020B0604020202020204" pitchFamily="34" charset="0"/>
              </a:defRPr>
            </a:lvl4pPr>
            <a:lvl5pPr marL="2057400" indent="-228600" eaLnBrk="0" hangingPunct="0">
              <a:defRPr sz="2800">
                <a:solidFill>
                  <a:schemeClr val="tx1"/>
                </a:solidFill>
                <a:latin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Arial" panose="020B0604020202020204" pitchFamily="34" charset="0"/>
              </a:defRPr>
            </a:lvl9pPr>
          </a:lstStyle>
          <a:p>
            <a:r>
              <a:rPr lang="en-US" altLang="en-US" b="1" dirty="0" smtClean="0">
                <a:solidFill>
                  <a:srgbClr val="0000CC"/>
                </a:solidFill>
                <a:latin typeface="Times New Roman" panose="02020603050405020304" pitchFamily="18" charset="0"/>
              </a:rPr>
              <a:t> </a:t>
            </a:r>
            <a:r>
              <a:rPr lang="en-US" altLang="en-US" b="1" dirty="0" err="1" smtClean="0">
                <a:solidFill>
                  <a:srgbClr val="0000CC"/>
                </a:solidFill>
                <a:latin typeface="Times New Roman" panose="02020603050405020304" pitchFamily="18" charset="0"/>
              </a:rPr>
              <a:t>Tơ</a:t>
            </a:r>
            <a:r>
              <a:rPr lang="en-US" altLang="en-US" b="1" dirty="0" smtClean="0">
                <a:solidFill>
                  <a:srgbClr val="0000CC"/>
                </a:solidFill>
                <a:latin typeface="Times New Roman" panose="02020603050405020304" pitchFamily="18" charset="0"/>
              </a:rPr>
              <a:t> nilon-6,6</a:t>
            </a:r>
            <a:endParaRPr lang="en-US" altLang="en-US" b="1" dirty="0">
              <a:solidFill>
                <a:srgbClr val="0000CC"/>
              </a:solidFill>
              <a:latin typeface="Times New Roman" panose="02020603050405020304" pitchFamily="18" charset="0"/>
            </a:endParaRPr>
          </a:p>
        </p:txBody>
      </p:sp>
    </p:spTree>
    <p:extLst>
      <p:ext uri="{BB962C8B-B14F-4D97-AF65-F5344CB8AC3E}">
        <p14:creationId xmlns:p14="http://schemas.microsoft.com/office/powerpoint/2010/main" val="719692689"/>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heckerboard(across)">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2. </a:t>
            </a:r>
            <a:r>
              <a:rPr lang="en-US" sz="3600" b="1" dirty="0" err="1" smtClean="0">
                <a:solidFill>
                  <a:schemeClr val="bg1"/>
                </a:solidFill>
                <a:latin typeface="Times New Roman" pitchFamily="18" charset="0"/>
                <a:cs typeface="Times New Roman" pitchFamily="18" charset="0"/>
              </a:rPr>
              <a:t>Tơ</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04130" y="1190446"/>
            <a:ext cx="8735740" cy="1815882"/>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b. </a:t>
            </a:r>
            <a:r>
              <a:rPr lang="vi-VN" sz="2800" b="1" dirty="0">
                <a:latin typeface="Times New Roman" panose="02020603050405020304" pitchFamily="18" charset="0"/>
                <a:cs typeface="Times New Roman" panose="02020603050405020304" pitchFamily="18" charset="0"/>
              </a:rPr>
              <a:t>Tơ hóa học: </a:t>
            </a:r>
            <a:endParaRPr lang="en-US" sz="2800" b="1"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b="1" i="1" dirty="0" err="1" smtClean="0">
                <a:latin typeface="Times New Roman" panose="02020603050405020304" pitchFamily="18" charset="0"/>
                <a:cs typeface="Times New Roman" panose="02020603050405020304" pitchFamily="18" charset="0"/>
              </a:rPr>
              <a:t>Tơ</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bán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tổng</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hợp</a:t>
            </a:r>
            <a:r>
              <a:rPr lang="en-US" sz="2800" b="1" i="1" dirty="0" smtClean="0">
                <a:latin typeface="Times New Roman" panose="02020603050405020304" pitchFamily="18" charset="0"/>
                <a:cs typeface="Times New Roman" panose="02020603050405020304" pitchFamily="18" charset="0"/>
              </a:rPr>
              <a:t> hay </a:t>
            </a:r>
            <a:r>
              <a:rPr lang="en-US" sz="2800" b="1" i="1" dirty="0" err="1" smtClean="0">
                <a:latin typeface="Times New Roman" panose="02020603050405020304" pitchFamily="18" charset="0"/>
                <a:cs typeface="Times New Roman" panose="02020603050405020304" pitchFamily="18" charset="0"/>
              </a:rPr>
              <a:t>tơ</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nhân</a:t>
            </a: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tạo</a:t>
            </a:r>
            <a:r>
              <a:rPr lang="en-US" sz="2800" b="1" i="1"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phát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từ</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polime</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thiên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nhiên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nhưng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biến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thêm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bằng</a:t>
            </a:r>
            <a:r>
              <a:rPr lang="en-US" sz="2800" dirty="0" smtClean="0">
                <a:latin typeface="Times New Roman" panose="02020603050405020304" pitchFamily="18" charset="0"/>
                <a:cs typeface="Times New Roman" panose="02020603050405020304" pitchFamily="18" charset="0"/>
              </a:rPr>
              <a:t> pp </a:t>
            </a:r>
            <a:r>
              <a:rPr lang="en-US" sz="2800" dirty="0" err="1" smtClean="0">
                <a:latin typeface="Times New Roman" panose="02020603050405020304" pitchFamily="18" charset="0"/>
                <a:cs typeface="Times New Roman" panose="02020603050405020304" pitchFamily="18" charset="0"/>
              </a:rPr>
              <a:t>hóa</a:t>
            </a:r>
            <a:r>
              <a:rPr lang="en-US" sz="2800" dirty="0" smtClean="0">
                <a:latin typeface="Times New Roman" panose="02020603050405020304" pitchFamily="18" charset="0"/>
                <a:cs typeface="Times New Roman" panose="02020603050405020304" pitchFamily="18" charset="0"/>
              </a:rPr>
              <a:t> học.</a:t>
            </a:r>
          </a:p>
          <a:p>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visco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xenlulozơ</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axetat</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1" name="Picture 6" descr="sợi Visc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914400" y="3734673"/>
            <a:ext cx="2133600" cy="2043113"/>
          </a:xfrm>
          <a:prstGeom prst="rect">
            <a:avLst/>
          </a:prstGeom>
          <a:noFill/>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Rectangle 1"/>
          <p:cNvSpPr/>
          <p:nvPr/>
        </p:nvSpPr>
        <p:spPr>
          <a:xfrm>
            <a:off x="1319870" y="5723877"/>
            <a:ext cx="1285929" cy="461665"/>
          </a:xfrm>
          <a:prstGeom prst="rect">
            <a:avLst/>
          </a:prstGeom>
        </p:spPr>
        <p:txBody>
          <a:bodyPr wrap="none">
            <a:spAutoFit/>
          </a:bodyPr>
          <a:lstStyle/>
          <a:p>
            <a:r>
              <a:rPr lang="en-US" sz="2400" b="1" dirty="0" err="1">
                <a:solidFill>
                  <a:srgbClr val="1909E5"/>
                </a:solidFill>
                <a:latin typeface="Times New Roman" panose="02020603050405020304" pitchFamily="18" charset="0"/>
                <a:cs typeface="Times New Roman" panose="02020603050405020304" pitchFamily="18" charset="0"/>
              </a:rPr>
              <a:t>Tơ</a:t>
            </a:r>
            <a:r>
              <a:rPr lang="en-US" sz="2400" b="1" dirty="0">
                <a:solidFill>
                  <a:srgbClr val="1909E5"/>
                </a:solidFill>
                <a:latin typeface="Times New Roman" panose="02020603050405020304" pitchFamily="18" charset="0"/>
                <a:cs typeface="Times New Roman" panose="02020603050405020304" pitchFamily="18" charset="0"/>
              </a:rPr>
              <a:t> </a:t>
            </a:r>
            <a:r>
              <a:rPr lang="en-US" sz="2400" b="1" dirty="0" err="1">
                <a:solidFill>
                  <a:srgbClr val="1909E5"/>
                </a:solidFill>
                <a:latin typeface="Times New Roman" panose="02020603050405020304" pitchFamily="18" charset="0"/>
                <a:cs typeface="Times New Roman" panose="02020603050405020304" pitchFamily="18" charset="0"/>
              </a:rPr>
              <a:t>visco</a:t>
            </a:r>
            <a:endParaRPr lang="en-US" sz="2400" b="1" dirty="0">
              <a:solidFill>
                <a:srgbClr val="1909E5"/>
              </a:solidFill>
            </a:endParaRPr>
          </a:p>
        </p:txBody>
      </p:sp>
      <p:pic>
        <p:nvPicPr>
          <p:cNvPr id="3" name="Picture 2"/>
          <p:cNvPicPr>
            <a:picLocks noChangeAspect="1"/>
          </p:cNvPicPr>
          <p:nvPr/>
        </p:nvPicPr>
        <p:blipFill rotWithShape="1">
          <a:blip r:embed="rId6"/>
          <a:srcRect t="43374" r="16428" b="17189"/>
          <a:stretch/>
        </p:blipFill>
        <p:spPr>
          <a:xfrm>
            <a:off x="3224870" y="3734673"/>
            <a:ext cx="4776130" cy="2056527"/>
          </a:xfrm>
          <a:prstGeom prst="rect">
            <a:avLst/>
          </a:prstGeom>
        </p:spPr>
      </p:pic>
      <p:sp>
        <p:nvSpPr>
          <p:cNvPr id="14" name="Rectangle 13"/>
          <p:cNvSpPr/>
          <p:nvPr/>
        </p:nvSpPr>
        <p:spPr>
          <a:xfrm>
            <a:off x="3962400" y="5723877"/>
            <a:ext cx="2779928" cy="461665"/>
          </a:xfrm>
          <a:prstGeom prst="rect">
            <a:avLst/>
          </a:prstGeom>
        </p:spPr>
        <p:txBody>
          <a:bodyPr wrap="none">
            <a:spAutoFit/>
          </a:bodyPr>
          <a:lstStyle/>
          <a:p>
            <a:r>
              <a:rPr lang="en-US" sz="2400" b="1" dirty="0" err="1">
                <a:solidFill>
                  <a:srgbClr val="1909E5"/>
                </a:solidFill>
                <a:latin typeface="Times New Roman" panose="02020603050405020304" pitchFamily="18" charset="0"/>
                <a:cs typeface="Times New Roman" panose="02020603050405020304" pitchFamily="18" charset="0"/>
              </a:rPr>
              <a:t>Tơ</a:t>
            </a:r>
            <a:r>
              <a:rPr lang="en-US" sz="2400" b="1" dirty="0">
                <a:solidFill>
                  <a:srgbClr val="1909E5"/>
                </a:solidFill>
                <a:latin typeface="Times New Roman" panose="02020603050405020304" pitchFamily="18" charset="0"/>
                <a:cs typeface="Times New Roman" panose="02020603050405020304" pitchFamily="18" charset="0"/>
              </a:rPr>
              <a:t> </a:t>
            </a:r>
            <a:r>
              <a:rPr lang="vi-VN" sz="2400" b="1" dirty="0">
                <a:solidFill>
                  <a:srgbClr val="1909E5"/>
                </a:solidFill>
                <a:latin typeface="Times New Roman" panose="02020603050405020304" pitchFamily="18" charset="0"/>
                <a:cs typeface="Times New Roman" panose="02020603050405020304" pitchFamily="18" charset="0"/>
              </a:rPr>
              <a:t>xenlulozơ axetat</a:t>
            </a:r>
            <a:endParaRPr lang="en-US" sz="2400" b="1" dirty="0">
              <a:solidFill>
                <a:srgbClr val="1909E5"/>
              </a:solidFill>
            </a:endParaRPr>
          </a:p>
        </p:txBody>
      </p:sp>
    </p:spTree>
    <p:extLst>
      <p:ext uri="{BB962C8B-B14F-4D97-AF65-F5344CB8AC3E}">
        <p14:creationId xmlns:p14="http://schemas.microsoft.com/office/powerpoint/2010/main" val="1850530416"/>
      </p:ext>
    </p:extLst>
  </p:cSld>
  <p:clrMapOvr>
    <a:masterClrMapping/>
  </p:clrMapOvr>
  <p:transition advClick="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2. </a:t>
            </a:r>
            <a:r>
              <a:rPr lang="en-US" sz="3600" b="1" dirty="0" err="1" smtClean="0">
                <a:solidFill>
                  <a:schemeClr val="bg1"/>
                </a:solidFill>
                <a:latin typeface="Times New Roman" pitchFamily="18" charset="0"/>
                <a:cs typeface="Times New Roman" pitchFamily="18" charset="0"/>
              </a:rPr>
              <a:t>Tơ</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04130" y="1190446"/>
            <a:ext cx="8735740" cy="2677656"/>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2.3. Một số loại tơ tổng hợp thường gặp </a:t>
            </a:r>
            <a:endParaRPr lang="en-US" sz="2800" b="1" dirty="0" smtClean="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a</a:t>
            </a:r>
            <a:r>
              <a:rPr lang="vi-VN" sz="2800" b="1" dirty="0" smtClean="0">
                <a:latin typeface="Times New Roman" panose="02020603050405020304" pitchFamily="18" charset="0"/>
                <a:cs typeface="Times New Roman" panose="02020603050405020304" pitchFamily="18" charset="0"/>
              </a:rPr>
              <a:t>. Tơ </a:t>
            </a:r>
            <a:r>
              <a:rPr lang="vi-VN" sz="2800" b="1" dirty="0">
                <a:latin typeface="Times New Roman" panose="02020603050405020304" pitchFamily="18" charset="0"/>
                <a:cs typeface="Times New Roman" panose="02020603050405020304" pitchFamily="18" charset="0"/>
              </a:rPr>
              <a:t>nilon – 6,6 (thuộc loại tơ poliamit</a:t>
            </a:r>
            <a:r>
              <a:rPr lang="vi-VN" sz="2800" b="1" dirty="0" smtClean="0">
                <a:latin typeface="Times New Roman" panose="02020603050405020304" pitchFamily="18"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Có tính </a:t>
            </a:r>
            <a:r>
              <a:rPr lang="vi-VN" sz="2800" dirty="0">
                <a:latin typeface="Times New Roman" panose="02020603050405020304" pitchFamily="18" charset="0"/>
                <a:cs typeface="Times New Roman" panose="02020603050405020304" pitchFamily="18" charset="0"/>
              </a:rPr>
              <a:t>dai, mềm mại, óng mượt, ít thấm nước, giặt mau khô, kém bền với nhiệt, với axit và với kiềm. </a:t>
            </a:r>
            <a:r>
              <a:rPr lang="vi-VN" sz="2800" dirty="0" smtClean="0">
                <a:latin typeface="Times New Roman" panose="02020603050405020304" pitchFamily="18" charset="0"/>
                <a:cs typeface="Times New Roman" panose="02020603050405020304" pitchFamily="18" charset="0"/>
              </a:rPr>
              <a:t>Tơ </a:t>
            </a:r>
            <a:r>
              <a:rPr lang="vi-VN" sz="2800" dirty="0">
                <a:latin typeface="Times New Roman" panose="02020603050405020304" pitchFamily="18" charset="0"/>
                <a:cs typeface="Times New Roman" panose="02020603050405020304" pitchFamily="18" charset="0"/>
              </a:rPr>
              <a:t>nilon-6,6 được dùng để dệt vải may mặc, vải lót săm lốp xe, dệt bít tất, bện làm dây cáp, dây dù, đan lưới</a:t>
            </a:r>
            <a:r>
              <a:rPr lang="vi-VN" sz="2800" dirty="0" smtClean="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4" name="Picture 13"/>
          <p:cNvPicPr>
            <a:picLocks noChangeAspect="1"/>
          </p:cNvPicPr>
          <p:nvPr/>
        </p:nvPicPr>
        <p:blipFill>
          <a:blip r:embed="rId5"/>
          <a:stretch>
            <a:fillRect/>
          </a:stretch>
        </p:blipFill>
        <p:spPr>
          <a:xfrm>
            <a:off x="146198" y="4169250"/>
            <a:ext cx="8921602" cy="858504"/>
          </a:xfrm>
          <a:prstGeom prst="rect">
            <a:avLst/>
          </a:prstGeom>
        </p:spPr>
      </p:pic>
    </p:spTree>
    <p:extLst>
      <p:ext uri="{BB962C8B-B14F-4D97-AF65-F5344CB8AC3E}">
        <p14:creationId xmlns:p14="http://schemas.microsoft.com/office/powerpoint/2010/main" val="466340493"/>
      </p:ext>
    </p:extLst>
  </p:cSld>
  <p:clrMapOvr>
    <a:masterClrMapping/>
  </p:clrMapOvr>
  <p:transition advClick="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2. </a:t>
            </a:r>
            <a:r>
              <a:rPr lang="en-US" sz="3600" b="1" dirty="0" err="1" smtClean="0">
                <a:solidFill>
                  <a:schemeClr val="bg1"/>
                </a:solidFill>
                <a:latin typeface="Times New Roman" pitchFamily="18" charset="0"/>
                <a:cs typeface="Times New Roman" pitchFamily="18" charset="0"/>
              </a:rPr>
              <a:t>Tơ</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04130" y="1190446"/>
            <a:ext cx="8735740" cy="1815882"/>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2.3. Một số loại tơ tổng hợp thường gặp </a:t>
            </a:r>
            <a:endParaRPr lang="en-US" sz="2800" b="1" dirty="0" smtClean="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b</a:t>
            </a:r>
            <a:r>
              <a:rPr lang="vi-VN" sz="2800" b="1" dirty="0" smtClean="0">
                <a:latin typeface="Times New Roman" panose="02020603050405020304" pitchFamily="18" charset="0"/>
                <a:cs typeface="Times New Roman" panose="02020603050405020304" pitchFamily="18" charset="0"/>
              </a:rPr>
              <a:t>. </a:t>
            </a:r>
            <a:r>
              <a:rPr lang="vi-VN" sz="2800" b="1" dirty="0">
                <a:latin typeface="Times New Roman" panose="02020603050405020304" pitchFamily="18" charset="0"/>
                <a:cs typeface="Times New Roman" panose="02020603050405020304" pitchFamily="18" charset="0"/>
              </a:rPr>
              <a:t>Tơ nitron </a:t>
            </a:r>
            <a:r>
              <a:rPr lang="vi-VN" sz="2800" b="1" dirty="0" smtClean="0">
                <a:latin typeface="Times New Roman" panose="02020603050405020304" pitchFamily="18" charset="0"/>
                <a:cs typeface="Times New Roman" panose="02020603050405020304" pitchFamily="18" charset="0"/>
              </a:rPr>
              <a:t>(</a:t>
            </a:r>
            <a:r>
              <a:rPr lang="en-US" sz="2800" b="1" dirty="0" smtClean="0">
                <a:latin typeface="Times New Roman" panose="02020603050405020304" pitchFamily="18" charset="0"/>
                <a:cs typeface="Times New Roman" panose="02020603050405020304" pitchFamily="18" charset="0"/>
              </a:rPr>
              <a:t>hay </a:t>
            </a:r>
            <a:r>
              <a:rPr lang="vi-VN" sz="2800" b="1" dirty="0" smtClean="0">
                <a:latin typeface="Times New Roman" panose="02020603050405020304" pitchFamily="18" charset="0"/>
                <a:cs typeface="Times New Roman" panose="02020603050405020304" pitchFamily="18" charset="0"/>
              </a:rPr>
              <a:t>tơ </a:t>
            </a:r>
            <a:r>
              <a:rPr lang="vi-VN" sz="2800" b="1" dirty="0">
                <a:latin typeface="Times New Roman" panose="02020603050405020304" pitchFamily="18" charset="0"/>
                <a:cs typeface="Times New Roman" panose="02020603050405020304" pitchFamily="18" charset="0"/>
              </a:rPr>
              <a:t>olon) thuộc loại tơ </a:t>
            </a:r>
            <a:r>
              <a:rPr lang="vi-VN" sz="2800" b="1" dirty="0" smtClean="0">
                <a:latin typeface="Times New Roman" panose="02020603050405020304" pitchFamily="18" charset="0"/>
                <a:cs typeface="Times New Roman" panose="02020603050405020304" pitchFamily="18" charset="0"/>
              </a:rPr>
              <a:t>vinylic</a:t>
            </a:r>
            <a:endParaRPr lang="en-US" sz="2800" b="1" dirty="0" smtClean="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Tơ nitron dai, bền với nhiệt, thường được dùng để dệt vải may quần áo ấm hoặc bện thành sợi đan áo rét.</a:t>
            </a:r>
            <a:r>
              <a:rPr lang="vi-VN" sz="2800" b="1" dirty="0">
                <a:latin typeface="Times New Roman" panose="02020603050405020304" pitchFamily="18" charset="0"/>
                <a:cs typeface="Times New Roman" panose="02020603050405020304" pitchFamily="18" charset="0"/>
              </a:rPr>
              <a:t> </a:t>
            </a:r>
            <a:endParaRPr lang="en-US" sz="2800" b="1"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p:cNvPicPr>
            <a:picLocks noChangeAspect="1"/>
          </p:cNvPicPr>
          <p:nvPr/>
        </p:nvPicPr>
        <p:blipFill rotWithShape="1">
          <a:blip r:embed="rId5"/>
          <a:srcRect r="51305"/>
          <a:stretch/>
        </p:blipFill>
        <p:spPr>
          <a:xfrm>
            <a:off x="742701" y="3261761"/>
            <a:ext cx="7924798" cy="2399022"/>
          </a:xfrm>
          <a:prstGeom prst="rect">
            <a:avLst/>
          </a:prstGeom>
        </p:spPr>
      </p:pic>
    </p:spTree>
    <p:extLst>
      <p:ext uri="{BB962C8B-B14F-4D97-AF65-F5344CB8AC3E}">
        <p14:creationId xmlns:p14="http://schemas.microsoft.com/office/powerpoint/2010/main" val="3337198090"/>
      </p:ext>
    </p:extLst>
  </p:cSld>
  <p:clrMapOvr>
    <a:masterClrMapping/>
  </p:clrMapOvr>
  <p:transition advClick="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3. Cao </a:t>
            </a:r>
            <a:r>
              <a:rPr lang="en-US" sz="3600" b="1" dirty="0" err="1" smtClean="0">
                <a:solidFill>
                  <a:schemeClr val="bg1"/>
                </a:solidFill>
                <a:latin typeface="Times New Roman" pitchFamily="18" charset="0"/>
                <a:cs typeface="Times New Roman" pitchFamily="18" charset="0"/>
              </a:rPr>
              <a:t>su</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447800"/>
            <a:ext cx="8735740" cy="1815882"/>
          </a:xfrm>
          <a:prstGeom prst="rect">
            <a:avLst/>
          </a:prstGeom>
        </p:spPr>
        <p:txBody>
          <a:bodyPr wrap="square">
            <a:spAutoFit/>
          </a:bodyPr>
          <a:lstStyle/>
          <a:p>
            <a:r>
              <a:rPr lang="pt-BR" sz="2800" b="1" dirty="0">
                <a:latin typeface="Times New Roman" panose="02020603050405020304" pitchFamily="18" charset="0"/>
                <a:cs typeface="Times New Roman" panose="02020603050405020304" pitchFamily="18" charset="0"/>
              </a:rPr>
              <a:t>3.1. Khái niệm</a:t>
            </a:r>
          </a:p>
          <a:p>
            <a:r>
              <a:rPr lang="pt-BR" sz="2800" dirty="0">
                <a:latin typeface="Times New Roman" panose="02020603050405020304" pitchFamily="18" charset="0"/>
                <a:cs typeface="Times New Roman" panose="02020603050405020304" pitchFamily="18" charset="0"/>
              </a:rPr>
              <a:t>Cao su là loại vật liệu polime có tính đàn hồi. Tính đàn hồi là tính bị biến dạng khi chịu lực tác dụng bên ngoài và trở lại dạng ban đầu khi lực đó thôi tác dụng. </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a:blip r:embed="rId5"/>
          <a:stretch>
            <a:fillRect/>
          </a:stretch>
        </p:blipFill>
        <p:spPr>
          <a:xfrm>
            <a:off x="2635803" y="3687004"/>
            <a:ext cx="3238598" cy="1951796"/>
          </a:xfrm>
          <a:prstGeom prst="rect">
            <a:avLst/>
          </a:prstGeom>
        </p:spPr>
      </p:pic>
      <p:sp>
        <p:nvSpPr>
          <p:cNvPr id="13" name="Text Box 9"/>
          <p:cNvSpPr txBox="1">
            <a:spLocks noChangeArrowheads="1"/>
          </p:cNvSpPr>
          <p:nvPr/>
        </p:nvSpPr>
        <p:spPr bwMode="auto">
          <a:xfrm>
            <a:off x="3638587" y="5642630"/>
            <a:ext cx="1233030" cy="523220"/>
          </a:xfrm>
          <a:prstGeom prst="rect">
            <a:avLst/>
          </a:prstGeom>
          <a:ln/>
        </p:spPr>
        <p:style>
          <a:lnRef idx="2">
            <a:schemeClr val="accent3"/>
          </a:lnRef>
          <a:fillRef idx="1">
            <a:schemeClr val="lt1"/>
          </a:fillRef>
          <a:effectRef idx="0">
            <a:schemeClr val="accent3"/>
          </a:effectRef>
          <a:fontRef idx="minor">
            <a:schemeClr val="dk1"/>
          </a:fontRef>
        </p:style>
        <p:txBody>
          <a:bodyPr wrap="none">
            <a:spAutoFit/>
          </a:bodyPr>
          <a:lstStyle>
            <a:lvl1pPr eaLnBrk="0" hangingPunct="0">
              <a:defRPr sz="28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800">
                <a:solidFill>
                  <a:schemeClr val="tx1"/>
                </a:solidFill>
                <a:latin typeface="Arial" charset="0"/>
              </a:defRPr>
            </a:lvl3pPr>
            <a:lvl4pPr marL="1600200" indent="-228600" eaLnBrk="0" hangingPunct="0">
              <a:defRPr sz="2800">
                <a:solidFill>
                  <a:schemeClr val="tx1"/>
                </a:solidFill>
                <a:latin typeface="Arial" charset="0"/>
              </a:defRPr>
            </a:lvl4pPr>
            <a:lvl5pPr marL="2057400" indent="-228600" eaLnBrk="0" hangingPunct="0">
              <a:defRPr sz="2800">
                <a:solidFill>
                  <a:schemeClr val="tx1"/>
                </a:solidFill>
                <a:latin typeface="Arial" charset="0"/>
              </a:defRPr>
            </a:lvl5pPr>
            <a:lvl6pPr marL="2514600" indent="-228600" eaLnBrk="0" fontAlgn="base" hangingPunct="0">
              <a:spcBef>
                <a:spcPct val="0"/>
              </a:spcBef>
              <a:spcAft>
                <a:spcPct val="0"/>
              </a:spcAft>
              <a:defRPr sz="2800">
                <a:solidFill>
                  <a:schemeClr val="tx1"/>
                </a:solidFill>
                <a:latin typeface="Arial" charset="0"/>
              </a:defRPr>
            </a:lvl6pPr>
            <a:lvl7pPr marL="2971800" indent="-228600" eaLnBrk="0" fontAlgn="base" hangingPunct="0">
              <a:spcBef>
                <a:spcPct val="0"/>
              </a:spcBef>
              <a:spcAft>
                <a:spcPct val="0"/>
              </a:spcAft>
              <a:defRPr sz="2800">
                <a:solidFill>
                  <a:schemeClr val="tx1"/>
                </a:solidFill>
                <a:latin typeface="Arial" charset="0"/>
              </a:defRPr>
            </a:lvl7pPr>
            <a:lvl8pPr marL="3429000" indent="-228600" eaLnBrk="0" fontAlgn="base" hangingPunct="0">
              <a:spcBef>
                <a:spcPct val="0"/>
              </a:spcBef>
              <a:spcAft>
                <a:spcPct val="0"/>
              </a:spcAft>
              <a:defRPr sz="2800">
                <a:solidFill>
                  <a:schemeClr val="tx1"/>
                </a:solidFill>
                <a:latin typeface="Arial" charset="0"/>
              </a:defRPr>
            </a:lvl8pPr>
            <a:lvl9pPr marL="3886200" indent="-228600" eaLnBrk="0" fontAlgn="base" hangingPunct="0">
              <a:spcBef>
                <a:spcPct val="0"/>
              </a:spcBef>
              <a:spcAft>
                <a:spcPct val="0"/>
              </a:spcAft>
              <a:defRPr sz="2800">
                <a:solidFill>
                  <a:schemeClr val="tx1"/>
                </a:solidFill>
                <a:latin typeface="Arial" charset="0"/>
              </a:defRPr>
            </a:lvl9pPr>
          </a:lstStyle>
          <a:p>
            <a:pPr eaLnBrk="1" hangingPunct="1">
              <a:defRPr/>
            </a:pPr>
            <a:r>
              <a:rPr lang="en-US" b="1" dirty="0" smtClean="0">
                <a:solidFill>
                  <a:srgbClr val="002060"/>
                </a:solidFill>
                <a:latin typeface="Times New Roman" panose="02020603050405020304" pitchFamily="18" charset="0"/>
                <a:cs typeface="Times New Roman" panose="02020603050405020304" pitchFamily="18" charset="0"/>
              </a:rPr>
              <a:t>Cao </a:t>
            </a:r>
            <a:r>
              <a:rPr lang="en-US" b="1" dirty="0" err="1" smtClean="0">
                <a:solidFill>
                  <a:srgbClr val="002060"/>
                </a:solidFill>
                <a:latin typeface="Times New Roman" panose="02020603050405020304" pitchFamily="18" charset="0"/>
                <a:cs typeface="Times New Roman" panose="02020603050405020304" pitchFamily="18" charset="0"/>
              </a:rPr>
              <a:t>su</a:t>
            </a:r>
            <a:endParaRPr lang="en-US" b="1" dirty="0" smtClean="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8164712"/>
      </p:ext>
    </p:extLst>
  </p:cSld>
  <p:clrMapOvr>
    <a:masterClrMapping/>
  </p:clrMapOvr>
  <p:transition advClick="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3. Cao </a:t>
            </a:r>
            <a:r>
              <a:rPr lang="en-US" sz="3600" b="1" dirty="0" err="1" smtClean="0">
                <a:solidFill>
                  <a:schemeClr val="bg1"/>
                </a:solidFill>
                <a:latin typeface="Times New Roman" pitchFamily="18" charset="0"/>
                <a:cs typeface="Times New Roman" pitchFamily="18" charset="0"/>
              </a:rPr>
              <a:t>su</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143000"/>
            <a:ext cx="8735740" cy="1384995"/>
          </a:xfrm>
          <a:prstGeom prst="rect">
            <a:avLst/>
          </a:prstGeom>
        </p:spPr>
        <p:txBody>
          <a:bodyPr wrap="square">
            <a:spAutoFit/>
          </a:bodyPr>
          <a:lstStyle/>
          <a:p>
            <a:r>
              <a:rPr lang="pt-BR" sz="2800" b="1" dirty="0">
                <a:latin typeface="Times New Roman" panose="02020603050405020304" pitchFamily="18" charset="0"/>
                <a:cs typeface="Times New Roman" panose="02020603050405020304" pitchFamily="18" charset="0"/>
              </a:rPr>
              <a:t>3.2. Phân </a:t>
            </a:r>
            <a:r>
              <a:rPr lang="pt-BR" sz="2800" b="1" dirty="0" smtClean="0">
                <a:latin typeface="Times New Roman" panose="02020603050405020304" pitchFamily="18" charset="0"/>
                <a:cs typeface="Times New Roman" panose="02020603050405020304" pitchFamily="18" charset="0"/>
              </a:rPr>
              <a:t>loại: </a:t>
            </a:r>
            <a:r>
              <a:rPr lang="pt-BR" sz="2800" dirty="0" smtClean="0">
                <a:latin typeface="Times New Roman" panose="02020603050405020304" pitchFamily="18" charset="0"/>
                <a:cs typeface="Times New Roman" panose="02020603050405020304" pitchFamily="18" charset="0"/>
              </a:rPr>
              <a:t>có 2 loại cao su</a:t>
            </a:r>
          </a:p>
          <a:p>
            <a:r>
              <a:rPr lang="pt-BR" sz="2800" b="1" dirty="0" smtClean="0">
                <a:latin typeface="Times New Roman" panose="02020603050405020304" pitchFamily="18" charset="0"/>
                <a:cs typeface="Times New Roman" panose="02020603050405020304" pitchFamily="18" charset="0"/>
              </a:rPr>
              <a:t>a. </a:t>
            </a:r>
            <a:r>
              <a:rPr lang="pt-BR" sz="2800" b="1" dirty="0">
                <a:latin typeface="Times New Roman" panose="02020603050405020304" pitchFamily="18" charset="0"/>
                <a:cs typeface="Times New Roman" panose="02020603050405020304" pitchFamily="18" charset="0"/>
              </a:rPr>
              <a:t>Cao su thiên nhiên: </a:t>
            </a:r>
            <a:r>
              <a:rPr lang="pt-BR" sz="2800" dirty="0" smtClean="0">
                <a:latin typeface="Times New Roman" panose="02020603050405020304" pitchFamily="18" charset="0"/>
                <a:cs typeface="Times New Roman" panose="02020603050405020304" pitchFamily="18" charset="0"/>
              </a:rPr>
              <a:t>lấy </a:t>
            </a:r>
            <a:r>
              <a:rPr lang="pt-BR" sz="2800" dirty="0">
                <a:latin typeface="Times New Roman" panose="02020603050405020304" pitchFamily="18" charset="0"/>
                <a:cs typeface="Times New Roman" panose="02020603050405020304" pitchFamily="18" charset="0"/>
              </a:rPr>
              <a:t>từ mủ cây cao su. Cao su thiên nhiên là polime của isopren.</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 name="Picture 1"/>
          <p:cNvPicPr>
            <a:picLocks noChangeAspect="1"/>
          </p:cNvPicPr>
          <p:nvPr/>
        </p:nvPicPr>
        <p:blipFill rotWithShape="1">
          <a:blip r:embed="rId5"/>
          <a:srcRect l="6485" t="25203" r="63023" b="29366"/>
          <a:stretch/>
        </p:blipFill>
        <p:spPr>
          <a:xfrm>
            <a:off x="1676400" y="2413233"/>
            <a:ext cx="4708924" cy="1307172"/>
          </a:xfrm>
          <a:prstGeom prst="rect">
            <a:avLst/>
          </a:prstGeom>
        </p:spPr>
      </p:pic>
      <p:sp>
        <p:nvSpPr>
          <p:cNvPr id="3" name="Rectangle 2"/>
          <p:cNvSpPr/>
          <p:nvPr/>
        </p:nvSpPr>
        <p:spPr>
          <a:xfrm>
            <a:off x="131354" y="3810000"/>
            <a:ext cx="8881291" cy="2443298"/>
          </a:xfrm>
          <a:prstGeom prst="rect">
            <a:avLst/>
          </a:prstGeom>
        </p:spPr>
        <p:txBody>
          <a:bodyPr wrap="square">
            <a:spAutoFit/>
          </a:bodyPr>
          <a:lstStyle/>
          <a:p>
            <a:pPr marL="457200" indent="-457200" algn="just">
              <a:lnSpc>
                <a:spcPct val="107000"/>
              </a:lnSpc>
              <a:spcBef>
                <a:spcPts val="600"/>
              </a:spcBef>
              <a:spcAft>
                <a:spcPts val="0"/>
              </a:spcAft>
              <a:buFont typeface="Wingdings" panose="05000000000000000000" pitchFamily="2" charset="2"/>
              <a:buChar char="ü"/>
              <a:tabLst>
                <a:tab pos="6031230" algn="l"/>
              </a:tabLs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Cao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tính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đàn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hồi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dẫn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nhiệt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thấm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khí</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tan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etanol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axeton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tan được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xăng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benzen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lnSpc>
                <a:spcPct val="107000"/>
              </a:lnSpc>
              <a:spcBef>
                <a:spcPts val="600"/>
              </a:spcBef>
              <a:spcAft>
                <a:spcPts val="0"/>
              </a:spcAft>
              <a:buFont typeface="Wingdings" panose="05000000000000000000" pitchFamily="2" charset="2"/>
              <a:buChar char="ü"/>
              <a:tabLst>
                <a:tab pos="6031230" algn="l"/>
              </a:tabLst>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Tham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H</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HCl</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Cl</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tác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lưu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huỳnh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lưu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hóa</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5826661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smtClean="0">
                <a:solidFill>
                  <a:schemeClr val="bg1"/>
                </a:solidFill>
                <a:latin typeface="Times New Roman" pitchFamily="18" charset="0"/>
                <a:cs typeface="Times New Roman" pitchFamily="18" charset="0"/>
              </a:rPr>
              <a:t>3. Cao </a:t>
            </a:r>
            <a:r>
              <a:rPr lang="en-US" sz="3600" b="1" dirty="0" err="1" smtClean="0">
                <a:solidFill>
                  <a:schemeClr val="bg1"/>
                </a:solidFill>
                <a:latin typeface="Times New Roman" pitchFamily="18" charset="0"/>
                <a:cs typeface="Times New Roman" pitchFamily="18" charset="0"/>
              </a:rPr>
              <a:t>su</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72143" y="1307850"/>
            <a:ext cx="8735740" cy="1815882"/>
          </a:xfrm>
          <a:prstGeom prst="rect">
            <a:avLst/>
          </a:prstGeom>
        </p:spPr>
        <p:txBody>
          <a:bodyPr wrap="square">
            <a:spAutoFit/>
          </a:bodyPr>
          <a:lstStyle/>
          <a:p>
            <a:r>
              <a:rPr lang="pt-BR" sz="2800" b="1" dirty="0">
                <a:latin typeface="Times New Roman" panose="02020603050405020304" pitchFamily="18" charset="0"/>
                <a:cs typeface="Times New Roman" panose="02020603050405020304" pitchFamily="18" charset="0"/>
              </a:rPr>
              <a:t>3.2. Phân </a:t>
            </a:r>
            <a:r>
              <a:rPr lang="pt-BR" sz="2800" b="1" dirty="0" smtClean="0">
                <a:latin typeface="Times New Roman" panose="02020603050405020304" pitchFamily="18" charset="0"/>
                <a:cs typeface="Times New Roman" panose="02020603050405020304" pitchFamily="18" charset="0"/>
              </a:rPr>
              <a:t>loại: </a:t>
            </a:r>
            <a:r>
              <a:rPr lang="pt-BR" sz="2800" dirty="0" smtClean="0">
                <a:latin typeface="Times New Roman" panose="02020603050405020304" pitchFamily="18" charset="0"/>
                <a:cs typeface="Times New Roman" panose="02020603050405020304" pitchFamily="18" charset="0"/>
              </a:rPr>
              <a:t>có 2 loại cao su</a:t>
            </a:r>
          </a:p>
          <a:p>
            <a:r>
              <a:rPr lang="pt-BR" sz="2800" b="1" dirty="0" smtClean="0">
                <a:latin typeface="Times New Roman" panose="02020603050405020304" pitchFamily="18" charset="0"/>
                <a:cs typeface="Times New Roman" panose="02020603050405020304" pitchFamily="18" charset="0"/>
              </a:rPr>
              <a:t>b. </a:t>
            </a:r>
            <a:r>
              <a:rPr lang="pt-BR" sz="2800" b="1" dirty="0">
                <a:latin typeface="Times New Roman" panose="02020603050405020304" pitchFamily="18" charset="0"/>
                <a:cs typeface="Times New Roman" panose="02020603050405020304" pitchFamily="18" charset="0"/>
              </a:rPr>
              <a:t>Cao su tổng </a:t>
            </a:r>
            <a:r>
              <a:rPr lang="pt-BR" sz="2800" b="1" dirty="0" smtClean="0">
                <a:latin typeface="Times New Roman" panose="02020603050405020304" pitchFamily="18" charset="0"/>
                <a:cs typeface="Times New Roman" panose="02020603050405020304" pitchFamily="18" charset="0"/>
              </a:rPr>
              <a:t>hợp: </a:t>
            </a:r>
            <a:r>
              <a:rPr lang="vi-VN" sz="2800" dirty="0" smtClean="0">
                <a:latin typeface="Times New Roman" panose="02020603050405020304" pitchFamily="18" charset="0"/>
                <a:cs typeface="Times New Roman" panose="02020603050405020304" pitchFamily="18" charset="0"/>
              </a:rPr>
              <a:t>là </a:t>
            </a:r>
            <a:r>
              <a:rPr lang="vi-VN" sz="2800" dirty="0">
                <a:latin typeface="Times New Roman" panose="02020603050405020304" pitchFamily="18" charset="0"/>
                <a:cs typeface="Times New Roman" panose="02020603050405020304" pitchFamily="18" charset="0"/>
              </a:rPr>
              <a:t>loại vật liệu polime tương tự cao su thiên nhiên, thường được điều chế từ các ankađien bằng phản ứng trùng hợp.</a:t>
            </a:r>
            <a:endParaRPr lang="pt-BR"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2" name="Group 1"/>
          <p:cNvGrpSpPr/>
          <p:nvPr/>
        </p:nvGrpSpPr>
        <p:grpSpPr>
          <a:xfrm>
            <a:off x="113977" y="3259015"/>
            <a:ext cx="9144000" cy="2059631"/>
            <a:chOff x="113977" y="3259015"/>
            <a:chExt cx="9144000" cy="2059631"/>
          </a:xfrm>
        </p:grpSpPr>
        <p:pic>
          <p:nvPicPr>
            <p:cNvPr id="6" name="Picture 5"/>
            <p:cNvPicPr>
              <a:picLocks noChangeAspect="1"/>
            </p:cNvPicPr>
            <p:nvPr/>
          </p:nvPicPr>
          <p:blipFill rotWithShape="1">
            <a:blip r:embed="rId5"/>
            <a:srcRect l="10876" t="-18027" r="20863" b="662"/>
            <a:stretch/>
          </p:blipFill>
          <p:spPr>
            <a:xfrm>
              <a:off x="113977" y="3259015"/>
              <a:ext cx="9144000" cy="949570"/>
            </a:xfrm>
            <a:prstGeom prst="rect">
              <a:avLst/>
            </a:prstGeom>
          </p:spPr>
        </p:pic>
        <p:sp>
          <p:nvSpPr>
            <p:cNvPr id="7" name="Rectangle 6"/>
            <p:cNvSpPr/>
            <p:nvPr/>
          </p:nvSpPr>
          <p:spPr>
            <a:xfrm>
              <a:off x="5868286" y="4364539"/>
              <a:ext cx="2686954" cy="954107"/>
            </a:xfrm>
            <a:prstGeom prst="rect">
              <a:avLst/>
            </a:prstGeom>
          </p:spPr>
          <p:txBody>
            <a:bodyPr wrap="none">
              <a:spAutoFit/>
            </a:bodyPr>
            <a:lstStyle/>
            <a:p>
              <a:pPr algn="ctr"/>
              <a:r>
                <a:rPr lang="en-US" sz="2800" dirty="0" smtClean="0">
                  <a:latin typeface="Times New Roman" panose="02020603050405020304" pitchFamily="18" charset="0"/>
                  <a:ea typeface="Times New Roman" panose="02020603050405020304" pitchFamily="18" charset="0"/>
                </a:rPr>
                <a:t>Polibuta-1,3-đien</a:t>
              </a:r>
            </a:p>
            <a:p>
              <a:pPr algn="ctr"/>
              <a:r>
                <a:rPr lang="en-US" sz="2800" dirty="0" smtClean="0">
                  <a:latin typeface="Times New Roman" panose="02020603050405020304" pitchFamily="18" charset="0"/>
                </a:rPr>
                <a:t>(Cao </a:t>
              </a:r>
              <a:r>
                <a:rPr lang="en-US" sz="2800" dirty="0" err="1" smtClean="0">
                  <a:latin typeface="Times New Roman" panose="02020603050405020304" pitchFamily="18" charset="0"/>
                </a:rPr>
                <a:t>su</a:t>
              </a:r>
              <a:r>
                <a:rPr lang="en-US" sz="2800" dirty="0" smtClean="0">
                  <a:latin typeface="Times New Roman" panose="02020603050405020304" pitchFamily="18" charset="0"/>
                </a:rPr>
                <a:t> Buna)</a:t>
              </a:r>
              <a:endParaRPr lang="en-US" sz="2800" dirty="0"/>
            </a:p>
          </p:txBody>
        </p:sp>
        <p:sp>
          <p:nvSpPr>
            <p:cNvPr id="18" name="Rectangle 17"/>
            <p:cNvSpPr/>
            <p:nvPr/>
          </p:nvSpPr>
          <p:spPr>
            <a:xfrm>
              <a:off x="636104" y="4364539"/>
              <a:ext cx="2108269" cy="523220"/>
            </a:xfrm>
            <a:prstGeom prst="rect">
              <a:avLst/>
            </a:prstGeom>
          </p:spPr>
          <p:txBody>
            <a:bodyPr wrap="none">
              <a:spAutoFit/>
            </a:bodyPr>
            <a:lstStyle/>
            <a:p>
              <a:r>
                <a:rPr lang="en-US" sz="2800" dirty="0" smtClean="0">
                  <a:latin typeface="Times New Roman" panose="02020603050405020304" pitchFamily="18" charset="0"/>
                  <a:ea typeface="Times New Roman" panose="02020603050405020304" pitchFamily="18" charset="0"/>
                </a:rPr>
                <a:t>buta-1,3-đien</a:t>
              </a:r>
              <a:endParaRPr lang="en-US" sz="2800" dirty="0"/>
            </a:p>
          </p:txBody>
        </p:sp>
      </p:grpSp>
      <p:sp>
        <p:nvSpPr>
          <p:cNvPr id="8" name="Rectangle 7"/>
          <p:cNvSpPr/>
          <p:nvPr/>
        </p:nvSpPr>
        <p:spPr>
          <a:xfrm>
            <a:off x="304800" y="5316757"/>
            <a:ext cx="8458200" cy="1014380"/>
          </a:xfrm>
          <a:prstGeom prst="rect">
            <a:avLst/>
          </a:prstGeom>
        </p:spPr>
        <p:txBody>
          <a:bodyPr wrap="square">
            <a:spAutoFit/>
          </a:bodyPr>
          <a:lstStyle/>
          <a:p>
            <a:pPr>
              <a:lnSpc>
                <a:spcPct val="107000"/>
              </a:lnSpc>
              <a:spcBef>
                <a:spcPts val="600"/>
              </a:spcBef>
              <a:spcAft>
                <a:spcPts val="0"/>
              </a:spcAft>
              <a:tabLst>
                <a:tab pos="6031230" algn="l"/>
              </a:tabLst>
            </a:pPr>
            <a:r>
              <a:rPr lang="en-US" sz="2800" dirty="0">
                <a:latin typeface="Times New Roman" panose="02020603050405020304" pitchFamily="18" charset="0"/>
                <a:ea typeface="Times New Roman" panose="02020603050405020304" pitchFamily="18" charset="0"/>
                <a:cs typeface="Times New Roman" panose="02020603050405020304" pitchFamily="18" charset="0"/>
              </a:rPr>
              <a:t>Cao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buna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tính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đàn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hồi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bền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kém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thiên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nhiên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8257823"/>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TỔNG KẾT</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304800" y="1130723"/>
            <a:ext cx="8534400" cy="4693593"/>
          </a:xfrm>
          <a:prstGeom prst="rect">
            <a:avLst/>
          </a:prstGeom>
          <a:noFill/>
        </p:spPr>
        <p:txBody>
          <a:bodyPr wrap="square" rtlCol="0">
            <a:spAutoFit/>
          </a:bodyPr>
          <a:lstStyle/>
          <a:p>
            <a:r>
              <a:rPr lang="vi-VN" sz="2800" b="1" dirty="0">
                <a:solidFill>
                  <a:srgbClr val="1909E5"/>
                </a:solidFill>
                <a:latin typeface="Times New Roman" pitchFamily="18" charset="0"/>
                <a:cs typeface="Times New Roman" pitchFamily="18" charset="0"/>
              </a:rPr>
              <a:t>Qua bài học này, học</a:t>
            </a:r>
            <a:r>
              <a:rPr lang="en-US" sz="2800" b="1" dirty="0">
                <a:solidFill>
                  <a:srgbClr val="1909E5"/>
                </a:solidFill>
                <a:latin typeface="Times New Roman" pitchFamily="18" charset="0"/>
                <a:cs typeface="Times New Roman" pitchFamily="18" charset="0"/>
              </a:rPr>
              <a:t> </a:t>
            </a:r>
            <a:r>
              <a:rPr lang="en-US" sz="2800" b="1" dirty="0" err="1">
                <a:solidFill>
                  <a:srgbClr val="1909E5"/>
                </a:solidFill>
                <a:latin typeface="Times New Roman" pitchFamily="18" charset="0"/>
                <a:cs typeface="Times New Roman" pitchFamily="18" charset="0"/>
              </a:rPr>
              <a:t>sinh</a:t>
            </a:r>
            <a:r>
              <a:rPr lang="vi-VN" sz="2800" b="1" dirty="0">
                <a:solidFill>
                  <a:srgbClr val="1909E5"/>
                </a:solidFill>
                <a:latin typeface="Times New Roman" pitchFamily="18" charset="0"/>
                <a:cs typeface="Times New Roman" pitchFamily="18" charset="0"/>
              </a:rPr>
              <a:t> cần đạt được những kiến thức cơ bản sau:</a:t>
            </a:r>
          </a:p>
          <a:p>
            <a:endParaRPr lang="vi-VN" sz="1500" b="1" dirty="0">
              <a:solidFill>
                <a:srgbClr val="1909E5"/>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1. </a:t>
            </a:r>
            <a:r>
              <a:rPr lang="en-US" sz="2800" dirty="0" err="1" smtClean="0">
                <a:solidFill>
                  <a:srgbClr val="002060"/>
                </a:solidFill>
                <a:latin typeface="Times New Roman" pitchFamily="18" charset="0"/>
                <a:cs typeface="Times New Roman" pitchFamily="18" charset="0"/>
              </a:rPr>
              <a:t>Trình</a:t>
            </a:r>
            <a:r>
              <a:rPr lang="en-US" sz="2800" dirty="0" smtClean="0">
                <a:solidFill>
                  <a:srgbClr val="002060"/>
                </a:solidFill>
                <a:latin typeface="Times New Roman" pitchFamily="18" charset="0"/>
                <a:cs typeface="Times New Roman" pitchFamily="18" charset="0"/>
              </a:rPr>
              <a:t> </a:t>
            </a:r>
            <a:r>
              <a:rPr lang="en-US" sz="2800" dirty="0" err="1">
                <a:solidFill>
                  <a:srgbClr val="002060"/>
                </a:solidFill>
                <a:latin typeface="Times New Roman" pitchFamily="18" charset="0"/>
                <a:cs typeface="Times New Roman" pitchFamily="18" charset="0"/>
              </a:rPr>
              <a:t>bày</a:t>
            </a:r>
            <a:r>
              <a:rPr lang="en-US" sz="2800" dirty="0">
                <a:solidFill>
                  <a:srgbClr val="002060"/>
                </a:solidFill>
                <a:latin typeface="Times New Roman" pitchFamily="18" charset="0"/>
                <a:cs typeface="Times New Roman" pitchFamily="18" charset="0"/>
              </a:rPr>
              <a:t> được </a:t>
            </a:r>
            <a:r>
              <a:rPr lang="vi-VN" sz="2800" dirty="0">
                <a:solidFill>
                  <a:srgbClr val="002060"/>
                </a:solidFill>
                <a:latin typeface="Times New Roman" pitchFamily="18" charset="0"/>
                <a:cs typeface="Times New Roman" pitchFamily="18" charset="0"/>
              </a:rPr>
              <a:t>các khái niệm, </a:t>
            </a:r>
            <a:r>
              <a:rPr lang="vi-VN" sz="2800" dirty="0" smtClean="0">
                <a:solidFill>
                  <a:srgbClr val="002060"/>
                </a:solidFill>
                <a:latin typeface="Times New Roman" pitchFamily="18" charset="0"/>
                <a:cs typeface="Times New Roman" pitchFamily="18" charset="0"/>
              </a:rPr>
              <a:t>ứng </a:t>
            </a:r>
            <a:r>
              <a:rPr lang="vi-VN" sz="2800" dirty="0">
                <a:solidFill>
                  <a:srgbClr val="002060"/>
                </a:solidFill>
                <a:latin typeface="Times New Roman" pitchFamily="18" charset="0"/>
                <a:cs typeface="Times New Roman" pitchFamily="18" charset="0"/>
              </a:rPr>
              <a:t>dụng của chất dẻo, vật liệu compozit, tơ tổng hợp và tơ nhân tạo, cao su thiên nhiên và cao su tổng hợp</a:t>
            </a:r>
            <a:r>
              <a:rPr lang="en-US" sz="2800" dirty="0">
                <a:solidFill>
                  <a:srgbClr val="002060"/>
                </a:solidFill>
                <a:latin typeface="Times New Roman" pitchFamily="18" charset="0"/>
                <a:cs typeface="Times New Roman" pitchFamily="18" charset="0"/>
              </a:rPr>
              <a:t>.</a:t>
            </a:r>
            <a:r>
              <a:rPr lang="vi-VN" sz="2800" dirty="0">
                <a:solidFill>
                  <a:srgbClr val="002060"/>
                </a:solidFill>
                <a:latin typeface="Times New Roman" pitchFamily="18" charset="0"/>
                <a:cs typeface="Times New Roman" pitchFamily="18" charset="0"/>
              </a:rPr>
              <a:t> </a:t>
            </a:r>
          </a:p>
          <a:p>
            <a:pPr eaLnBrk="0" hangingPunct="0"/>
            <a:endParaRPr lang="en-US" sz="1600" dirty="0">
              <a:solidFill>
                <a:srgbClr val="002060"/>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2.</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Phân loại được chất dẻo, vật liệu compozit, tơ tổng hợp và tơ nhân</a:t>
            </a:r>
            <a:r>
              <a:rPr lang="en-US" sz="2800" dirty="0" smtClean="0">
                <a:solidFill>
                  <a:srgbClr val="002060"/>
                </a:solidFill>
                <a:latin typeface="Times New Roman" pitchFamily="18" charset="0"/>
                <a:cs typeface="Times New Roman" pitchFamily="18" charset="0"/>
              </a:rPr>
              <a:t>.</a:t>
            </a:r>
          </a:p>
          <a:p>
            <a:pPr eaLnBrk="0" hangingPunct="0"/>
            <a:endParaRPr lang="en-US" sz="1600" dirty="0" smtClean="0">
              <a:solidFill>
                <a:srgbClr val="002060"/>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3. </a:t>
            </a:r>
            <a:r>
              <a:rPr lang="vi-VN" sz="2800" dirty="0">
                <a:solidFill>
                  <a:srgbClr val="002060"/>
                </a:solidFill>
                <a:latin typeface="Times New Roman" pitchFamily="18" charset="0"/>
                <a:cs typeface="Times New Roman" pitchFamily="18" charset="0"/>
              </a:rPr>
              <a:t>Viết được các phương trình hoá học cụ thể điều chế một số chất dẻo, tơ, cao su</a:t>
            </a:r>
            <a:r>
              <a:rPr lang="vi-VN"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pic>
        <p:nvPicPr>
          <p:cNvPr id="13" name="Picture 27" descr="Hoja Carta2">
            <a:extLst>
              <a:ext uri="{FF2B5EF4-FFF2-40B4-BE49-F238E27FC236}">
                <a16:creationId xmlns:a16="http://schemas.microsoft.com/office/drawing/2014/main" id="{7E9FFC25-C793-48F9-89D9-A763DB68910C}"/>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Rectangle 14">
            <a:extLst>
              <a:ext uri="{FF2B5EF4-FFF2-40B4-BE49-F238E27FC236}">
                <a16:creationId xmlns:a16="http://schemas.microsoft.com/office/drawing/2014/main" id="{070EEF94-534F-400E-B060-3308B13EE891}"/>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29625"/>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152400" y="990600"/>
            <a:ext cx="8763000" cy="5216813"/>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1: </a:t>
            </a:r>
            <a:r>
              <a:rPr lang="pt-BR" sz="2800" dirty="0">
                <a:latin typeface="Times New Roman" panose="02020603050405020304" pitchFamily="18" charset="0"/>
                <a:cs typeface="Times New Roman" panose="02020603050405020304" pitchFamily="18" charset="0"/>
              </a:rPr>
              <a:t>Cho các vật liệu sau: tơ visco, tơ tằm, cao su buna, phim ảnh, cao su isopren, nilon-6, nhựa bakelit, tơ axetat. Vật liệu nào được chế tạo từ polime thiên </a:t>
            </a:r>
            <a:r>
              <a:rPr lang="pt-BR" sz="2800" dirty="0" smtClean="0">
                <a:latin typeface="Times New Roman" panose="02020603050405020304" pitchFamily="18" charset="0"/>
                <a:cs typeface="Times New Roman" panose="02020603050405020304" pitchFamily="18" charset="0"/>
              </a:rPr>
              <a:t>nhiên?</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endParaRPr lang="pt-BR" sz="800" u="sng" dirty="0" smtClean="0">
              <a:latin typeface="Times New Roman" panose="02020603050405020304" pitchFamily="18" charset="0"/>
              <a:cs typeface="Times New Roman" panose="02020603050405020304" pitchFamily="18" charset="0"/>
            </a:endParaRPr>
          </a:p>
          <a:p>
            <a:r>
              <a:rPr lang="vi-VN" sz="2800" dirty="0">
                <a:solidFill>
                  <a:srgbClr val="C00000"/>
                </a:solidFill>
                <a:latin typeface="Times New Roman" panose="02020603050405020304" pitchFamily="18" charset="0"/>
                <a:cs typeface="Times New Roman" panose="02020603050405020304" pitchFamily="18" charset="0"/>
              </a:rPr>
              <a:t>- Tơ axetat, tơ visco, phim ảnh là tơ bán tổng hợp có xuất phát là polime thiên nhiên (xenlulozơ) </a:t>
            </a:r>
            <a:r>
              <a:rPr lang="vi-VN" sz="2800" dirty="0" smtClean="0">
                <a:solidFill>
                  <a:srgbClr val="C00000"/>
                </a:solidFill>
                <a:latin typeface="Times New Roman" panose="02020603050405020304" pitchFamily="18" charset="0"/>
                <a:cs typeface="Times New Roman" panose="02020603050405020304" pitchFamily="18" charset="0"/>
              </a:rPr>
              <a:t>nhưng </a:t>
            </a:r>
            <a:r>
              <a:rPr lang="vi-VN" sz="2800" dirty="0">
                <a:solidFill>
                  <a:srgbClr val="C00000"/>
                </a:solidFill>
                <a:latin typeface="Times New Roman" panose="02020603050405020304" pitchFamily="18" charset="0"/>
                <a:cs typeface="Times New Roman" panose="02020603050405020304" pitchFamily="18" charset="0"/>
              </a:rPr>
              <a:t>được chế biến thêm bằng phương pháp hóa học.</a:t>
            </a:r>
          </a:p>
          <a:p>
            <a:endParaRPr lang="pt-BR" sz="900" u="sng" dirty="0" smtClean="0">
              <a:latin typeface="Times New Roman" panose="02020603050405020304" pitchFamily="18" charset="0"/>
              <a:cs typeface="Times New Roman" panose="02020603050405020304" pitchFamily="18" charset="0"/>
            </a:endParaRPr>
          </a:p>
          <a:p>
            <a:r>
              <a:rPr lang="pt-BR" sz="2800" u="sng" dirty="0" smtClean="0">
                <a:latin typeface="Times New Roman" panose="02020603050405020304" pitchFamily="18" charset="0"/>
                <a:cs typeface="Times New Roman" panose="02020603050405020304" pitchFamily="18" charset="0"/>
              </a:rPr>
              <a:t>LƯU Ý:</a:t>
            </a:r>
            <a:endParaRPr lang="pt-BR" sz="2800" u="sng"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 Cao </a:t>
            </a:r>
            <a:r>
              <a:rPr lang="vi-VN" sz="2800" dirty="0">
                <a:latin typeface="Times New Roman" panose="02020603050405020304" pitchFamily="18" charset="0"/>
                <a:cs typeface="Times New Roman" panose="02020603050405020304" pitchFamily="18" charset="0"/>
              </a:rPr>
              <a:t>su </a:t>
            </a:r>
            <a:r>
              <a:rPr lang="vi-VN" sz="2800" dirty="0" smtClean="0">
                <a:latin typeface="Times New Roman" panose="02020603050405020304" pitchFamily="18" charset="0"/>
                <a:cs typeface="Times New Roman" panose="02020603050405020304" pitchFamily="18" charset="0"/>
              </a:rPr>
              <a:t>buna</a:t>
            </a:r>
            <a:r>
              <a:rPr lang="vi-VN" sz="2800" dirty="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nilon-6</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nhựa bakelit </a:t>
            </a:r>
            <a:r>
              <a:rPr lang="vi-VN" sz="2800" dirty="0">
                <a:latin typeface="Times New Roman" panose="02020603050405020304" pitchFamily="18" charset="0"/>
                <a:cs typeface="Times New Roman" panose="02020603050405020304" pitchFamily="18" charset="0"/>
              </a:rPr>
              <a:t>là được chế tạo từ polime tổng </a:t>
            </a:r>
            <a:r>
              <a:rPr lang="vi-VN" sz="2800" dirty="0" smtClean="0">
                <a:latin typeface="Times New Roman" panose="02020603050405020304" pitchFamily="18" charset="0"/>
                <a:cs typeface="Times New Roman" panose="02020603050405020304" pitchFamily="18" charset="0"/>
              </a:rPr>
              <a:t>hợp</a:t>
            </a:r>
            <a:r>
              <a:rPr lang="en-US" sz="2800" dirty="0" smtClean="0">
                <a:latin typeface="Times New Roman" panose="02020603050405020304" pitchFamily="18" charset="0"/>
                <a:cs typeface="Times New Roman" panose="02020603050405020304" pitchFamily="18" charset="0"/>
              </a:rPr>
              <a:t>.</a:t>
            </a:r>
          </a:p>
          <a:p>
            <a:endParaRPr lang="vi-VN" sz="800" dirty="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Tơ tằm, cao su isopren là </a:t>
            </a:r>
            <a:r>
              <a:rPr lang="en-US" sz="2800" dirty="0" err="1" smtClean="0">
                <a:latin typeface="Times New Roman" panose="02020603050405020304" pitchFamily="18" charset="0"/>
                <a:cs typeface="Times New Roman" panose="02020603050405020304" pitchFamily="18" charset="0"/>
              </a:rPr>
              <a:t>polime</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thiên nhiên</a:t>
            </a:r>
            <a:r>
              <a:rPr lang="en-US" sz="2800" dirty="0" smtClean="0">
                <a:latin typeface="Times New Roman" panose="02020603050405020304" pitchFamily="18" charset="0"/>
                <a:cs typeface="Times New Roman" panose="02020603050405020304" pitchFamily="18" charset="0"/>
              </a:rPr>
              <a:t>.</a:t>
            </a:r>
            <a:endParaRPr lang="en-US" sz="2800" b="1" dirty="0" smtClean="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59826054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3" end="3"/>
                                            </p:txEl>
                                          </p:spTgt>
                                        </p:tgtEl>
                                        <p:attrNameLst>
                                          <p:attrName>style.visibility</p:attrName>
                                        </p:attrNameLst>
                                      </p:cBhvr>
                                      <p:to>
                                        <p:strVal val="visible"/>
                                      </p:to>
                                    </p:set>
                                    <p:anim calcmode="lin" valueType="num">
                                      <p:cBhvr additive="base">
                                        <p:cTn id="7" dur="500" fill="hold"/>
                                        <p:tgtEl>
                                          <p:spTgt spid="2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5" end="5"/>
                                            </p:txEl>
                                          </p:spTgt>
                                        </p:tgtEl>
                                        <p:attrNameLst>
                                          <p:attrName>style.visibility</p:attrName>
                                        </p:attrNameLst>
                                      </p:cBhvr>
                                      <p:to>
                                        <p:strVal val="visible"/>
                                      </p:to>
                                    </p:set>
                                    <p:anim calcmode="lin" valueType="num">
                                      <p:cBhvr additive="base">
                                        <p:cTn id="13"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4401205"/>
          </a:xfrm>
          <a:prstGeom prst="rect">
            <a:avLst/>
          </a:prstGeom>
          <a:noFill/>
          <a:ln w="9525">
            <a:noFill/>
            <a:miter lim="800000"/>
            <a:headEnd/>
            <a:tailEnd/>
          </a:ln>
        </p:spPr>
        <p:txBody>
          <a:bodyPr wrap="square">
            <a:spAutoFit/>
          </a:bodyPr>
          <a:lstStyle/>
          <a:p>
            <a:pPr lvl="0"/>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2: </a:t>
            </a:r>
            <a:r>
              <a:rPr lang="pt-BR" sz="2800" dirty="0">
                <a:latin typeface="Times New Roman" panose="02020603050405020304" pitchFamily="18" charset="0"/>
                <a:cs typeface="Times New Roman" panose="02020603050405020304" pitchFamily="18" charset="0"/>
              </a:rPr>
              <a:t>Trình bày cách phân biệt các mẫu vật liệu sau:</a:t>
            </a:r>
            <a:endParaRPr lang="en-US" sz="2800" dirty="0">
              <a:latin typeface="Times New Roman" panose="02020603050405020304" pitchFamily="18" charset="0"/>
              <a:cs typeface="Times New Roman" panose="02020603050405020304" pitchFamily="18" charset="0"/>
            </a:endParaRPr>
          </a:p>
          <a:p>
            <a:r>
              <a:rPr lang="pt-BR" sz="2800" dirty="0">
                <a:latin typeface="Times New Roman" panose="02020603050405020304" pitchFamily="18" charset="0"/>
                <a:cs typeface="Times New Roman" panose="02020603050405020304" pitchFamily="18" charset="0"/>
              </a:rPr>
              <a:t>a) Vải giả da (PVC) và da thật</a:t>
            </a:r>
            <a:endParaRPr lang="en-US" sz="2800" dirty="0">
              <a:latin typeface="Times New Roman" panose="02020603050405020304" pitchFamily="18" charset="0"/>
              <a:cs typeface="Times New Roman" panose="02020603050405020304" pitchFamily="18" charset="0"/>
            </a:endParaRPr>
          </a:p>
          <a:p>
            <a:r>
              <a:rPr lang="pt-BR" sz="2800" dirty="0">
                <a:latin typeface="Times New Roman" panose="02020603050405020304" pitchFamily="18" charset="0"/>
                <a:cs typeface="Times New Roman" panose="02020603050405020304" pitchFamily="18" charset="0"/>
              </a:rPr>
              <a:t>b) Tơ tằm và tơ axetat</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p>
          <a:p>
            <a:endParaRPr lang="pt-BR" sz="2800" b="1" u="sng" dirty="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a. Đốt </a:t>
            </a:r>
            <a:r>
              <a:rPr lang="vi-VN" sz="2800" dirty="0">
                <a:latin typeface="Times New Roman" panose="02020603050405020304" pitchFamily="18" charset="0"/>
                <a:cs typeface="Times New Roman" panose="02020603050405020304" pitchFamily="18" charset="0"/>
              </a:rPr>
              <a:t>2 mẫu thử, mẫu thử có mùi khét như tóc </a:t>
            </a:r>
            <a:r>
              <a:rPr lang="vi-VN" sz="2800" dirty="0" smtClean="0">
                <a:latin typeface="Times New Roman" panose="02020603050405020304" pitchFamily="18" charset="0"/>
                <a:cs typeface="Times New Roman" panose="02020603050405020304" pitchFamily="18" charset="0"/>
              </a:rPr>
              <a:t>cháy </a:t>
            </a:r>
            <a:r>
              <a:rPr lang="vi-VN" sz="2800" dirty="0">
                <a:latin typeface="Times New Roman" panose="02020603050405020304" pitchFamily="18" charset="0"/>
                <a:cs typeface="Times New Roman" panose="02020603050405020304" pitchFamily="18" charset="0"/>
              </a:rPr>
              <a:t>là da </a:t>
            </a:r>
            <a:r>
              <a:rPr lang="vi-VN" sz="2800" dirty="0" smtClean="0">
                <a:latin typeface="Times New Roman" panose="02020603050405020304" pitchFamily="18" charset="0"/>
                <a:cs typeface="Times New Roman" panose="02020603050405020304" pitchFamily="18" charset="0"/>
              </a:rPr>
              <a:t>thật</a:t>
            </a:r>
            <a:r>
              <a:rPr lang="en-US" sz="2800" dirty="0" smtClean="0">
                <a:latin typeface="Times New Roman" panose="02020603050405020304" pitchFamily="18" charset="0"/>
                <a:cs typeface="Times New Roman" panose="02020603050405020304" pitchFamily="18" charset="0"/>
              </a:rPr>
              <a:t> (protein)</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còn lại là </a:t>
            </a:r>
            <a:r>
              <a:rPr lang="vi-VN" sz="2800" dirty="0" smtClean="0">
                <a:latin typeface="Times New Roman" panose="02020603050405020304" pitchFamily="18" charset="0"/>
                <a:cs typeface="Times New Roman" panose="02020603050405020304" pitchFamily="18" charset="0"/>
              </a:rPr>
              <a:t>PVC</a:t>
            </a:r>
            <a:endParaRPr lang="en-US"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b. Đốt 2 mẫu thử, mẫu thử khi cháy có mùi khét như tóc cháy là tơ </a:t>
            </a:r>
            <a:r>
              <a:rPr lang="vi-VN" sz="2800" dirty="0" smtClean="0">
                <a:latin typeface="Times New Roman" panose="02020603050405020304" pitchFamily="18" charset="0"/>
                <a:cs typeface="Times New Roman" panose="02020603050405020304" pitchFamily="18" charset="0"/>
              </a:rPr>
              <a:t>tằm</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(protein</a:t>
            </a:r>
            <a:r>
              <a:rPr lang="en-US" sz="2800" dirty="0" smtClean="0">
                <a:latin typeface="Times New Roman" panose="02020603050405020304" pitchFamily="18" charset="0"/>
                <a:cs typeface="Times New Roman" panose="02020603050405020304" pitchFamily="18" charset="0"/>
              </a:rPr>
              <a:t>),</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còn lại là tơ </a:t>
            </a:r>
            <a:r>
              <a:rPr lang="vi-VN" sz="2800" dirty="0" smtClean="0">
                <a:latin typeface="Times New Roman" panose="02020603050405020304" pitchFamily="18" charset="0"/>
                <a:cs typeface="Times New Roman" panose="02020603050405020304" pitchFamily="18" charset="0"/>
              </a:rPr>
              <a:t>axetat</a:t>
            </a:r>
            <a:r>
              <a:rPr lang="en-US" sz="2800" dirty="0" smtClean="0">
                <a:latin typeface="Times New Roman" panose="02020603050405020304" pitchFamily="18" charset="0"/>
                <a:cs typeface="Times New Roman" panose="02020603050405020304" pitchFamily="18" charset="0"/>
              </a:rPr>
              <a:t>.</a:t>
            </a:r>
            <a:endParaRPr lang="en-US" sz="2800" b="1" dirty="0" smtClean="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754510586"/>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5" end="5"/>
                                            </p:txEl>
                                          </p:spTgt>
                                        </p:tgtEl>
                                        <p:attrNameLst>
                                          <p:attrName>style.visibility</p:attrName>
                                        </p:attrNameLst>
                                      </p:cBhvr>
                                      <p:to>
                                        <p:strVal val="visible"/>
                                      </p:to>
                                    </p:set>
                                    <p:anim calcmode="lin" valueType="num">
                                      <p:cBhvr additive="base">
                                        <p:cTn id="7"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1815882"/>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3: </a:t>
            </a:r>
            <a:r>
              <a:rPr lang="vi-VN" sz="2800" dirty="0" smtClean="0">
                <a:solidFill>
                  <a:srgbClr val="002060"/>
                </a:solidFill>
                <a:latin typeface="Times New Roman" pitchFamily="18" charset="0"/>
                <a:cs typeface="Times New Roman" pitchFamily="18" charset="0"/>
              </a:rPr>
              <a:t>Viết </a:t>
            </a:r>
            <a:r>
              <a:rPr lang="vi-VN" sz="2800" dirty="0">
                <a:solidFill>
                  <a:srgbClr val="002060"/>
                </a:solidFill>
                <a:latin typeface="Times New Roman" pitchFamily="18" charset="0"/>
                <a:cs typeface="Times New Roman" pitchFamily="18" charset="0"/>
              </a:rPr>
              <a:t>công thức các monome được dùng để điều chế các polime sau: </a:t>
            </a:r>
            <a:r>
              <a:rPr lang="en-US" sz="2800" dirty="0" smtClean="0">
                <a:solidFill>
                  <a:srgbClr val="002060"/>
                </a:solidFill>
                <a:latin typeface="Times New Roman" pitchFamily="18" charset="0"/>
                <a:cs typeface="Times New Roman" pitchFamily="18" charset="0"/>
              </a:rPr>
              <a:t> </a:t>
            </a: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b="1" dirty="0" smtClean="0">
                <a:solidFill>
                  <a:srgbClr val="002060"/>
                </a:solidFill>
                <a:latin typeface="Times New Roman" panose="02020603050405020304" pitchFamily="18" charset="0"/>
                <a:cs typeface="Times New Roman" panose="02020603050405020304" pitchFamily="18" charset="0"/>
              </a:rPr>
              <a:t>a/</a:t>
            </a:r>
            <a:endParaRPr lang="en-US" sz="2800" b="1" dirty="0" smtClean="0">
              <a:solidFill>
                <a:srgbClr val="002060"/>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0131" t="-7368" r="53692" b="-1"/>
          <a:stretch/>
        </p:blipFill>
        <p:spPr>
          <a:xfrm>
            <a:off x="2253182" y="4416462"/>
            <a:ext cx="5108588" cy="1365850"/>
          </a:xfrm>
          <a:prstGeom prst="rect">
            <a:avLst/>
          </a:prstGeom>
        </p:spPr>
      </p:pic>
      <p:grpSp>
        <p:nvGrpSpPr>
          <p:cNvPr id="12" name="Group 11"/>
          <p:cNvGrpSpPr/>
          <p:nvPr/>
        </p:nvGrpSpPr>
        <p:grpSpPr>
          <a:xfrm>
            <a:off x="3566160" y="2209800"/>
            <a:ext cx="2301239" cy="2206662"/>
            <a:chOff x="3566160" y="2209800"/>
            <a:chExt cx="2301239" cy="2206662"/>
          </a:xfrm>
        </p:grpSpPr>
        <p:grpSp>
          <p:nvGrpSpPr>
            <p:cNvPr id="8" name="Group 7"/>
            <p:cNvGrpSpPr/>
            <p:nvPr/>
          </p:nvGrpSpPr>
          <p:grpSpPr>
            <a:xfrm>
              <a:off x="3566160" y="2209800"/>
              <a:ext cx="2301239" cy="954107"/>
              <a:chOff x="3124726" y="4704546"/>
              <a:chExt cx="1904474" cy="954107"/>
            </a:xfrm>
          </p:grpSpPr>
          <p:sp>
            <p:nvSpPr>
              <p:cNvPr id="3" name="TextBox 2"/>
              <p:cNvSpPr txBox="1"/>
              <p:nvPr/>
            </p:nvSpPr>
            <p:spPr>
              <a:xfrm>
                <a:off x="3124726" y="4704546"/>
                <a:ext cx="1904474"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n 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 CH</a:t>
                </a:r>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Cl</a:t>
                </a:r>
                <a:endParaRPr lang="en-US" sz="2800" dirty="0">
                  <a:latin typeface="Times New Roman" panose="02020603050405020304" pitchFamily="18" charset="0"/>
                  <a:cs typeface="Times New Roman" panose="02020603050405020304" pitchFamily="18" charset="0"/>
                </a:endParaRPr>
              </a:p>
            </p:txBody>
          </p:sp>
          <p:cxnSp>
            <p:nvCxnSpPr>
              <p:cNvPr id="6" name="Straight Connector 5"/>
              <p:cNvCxnSpPr/>
              <p:nvPr/>
            </p:nvCxnSpPr>
            <p:spPr>
              <a:xfrm>
                <a:off x="4335518" y="5089693"/>
                <a:ext cx="0" cy="152400"/>
              </a:xfrm>
              <a:prstGeom prst="line">
                <a:avLst/>
              </a:prstGeom>
            </p:spPr>
            <p:style>
              <a:lnRef idx="2">
                <a:schemeClr val="dk1"/>
              </a:lnRef>
              <a:fillRef idx="0">
                <a:schemeClr val="dk1"/>
              </a:fillRef>
              <a:effectRef idx="1">
                <a:schemeClr val="dk1"/>
              </a:effectRef>
              <a:fontRef idx="minor">
                <a:schemeClr val="tx1"/>
              </a:fontRef>
            </p:style>
          </p:cxnSp>
        </p:grpSp>
        <p:cxnSp>
          <p:nvCxnSpPr>
            <p:cNvPr id="11" name="Straight Arrow Connector 10"/>
            <p:cNvCxnSpPr/>
            <p:nvPr/>
          </p:nvCxnSpPr>
          <p:spPr>
            <a:xfrm>
              <a:off x="4572000" y="3276600"/>
              <a:ext cx="0" cy="113986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660885415"/>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1815882"/>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3: </a:t>
            </a:r>
            <a:r>
              <a:rPr lang="vi-VN" sz="2800" dirty="0" smtClean="0">
                <a:solidFill>
                  <a:srgbClr val="002060"/>
                </a:solidFill>
                <a:latin typeface="Times New Roman" pitchFamily="18" charset="0"/>
                <a:cs typeface="Times New Roman" pitchFamily="18" charset="0"/>
              </a:rPr>
              <a:t>Viết </a:t>
            </a:r>
            <a:r>
              <a:rPr lang="vi-VN" sz="2800" dirty="0">
                <a:solidFill>
                  <a:srgbClr val="002060"/>
                </a:solidFill>
                <a:latin typeface="Times New Roman" pitchFamily="18" charset="0"/>
                <a:cs typeface="Times New Roman" pitchFamily="18" charset="0"/>
              </a:rPr>
              <a:t>công thức các monome được dùng để điều chế các polime sau: </a:t>
            </a:r>
            <a:r>
              <a:rPr lang="en-US" sz="2800" dirty="0" smtClean="0">
                <a:solidFill>
                  <a:srgbClr val="002060"/>
                </a:solidFill>
                <a:latin typeface="Times New Roman" pitchFamily="18" charset="0"/>
                <a:cs typeface="Times New Roman" pitchFamily="18" charset="0"/>
              </a:rPr>
              <a:t> </a:t>
            </a: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b="1" dirty="0">
                <a:solidFill>
                  <a:srgbClr val="002060"/>
                </a:solidFill>
                <a:latin typeface="Times New Roman" panose="02020603050405020304" pitchFamily="18" charset="0"/>
                <a:cs typeface="Times New Roman" panose="02020603050405020304" pitchFamily="18" charset="0"/>
              </a:rPr>
              <a:t>b</a:t>
            </a:r>
            <a:r>
              <a:rPr lang="pt-BR" sz="2800" b="1" dirty="0" smtClean="0">
                <a:solidFill>
                  <a:srgbClr val="002060"/>
                </a:solidFill>
                <a:latin typeface="Times New Roman" panose="02020603050405020304" pitchFamily="18" charset="0"/>
                <a:cs typeface="Times New Roman" panose="02020603050405020304" pitchFamily="18" charset="0"/>
              </a:rPr>
              <a:t>/</a:t>
            </a:r>
            <a:endParaRPr lang="en-US" sz="2800" b="1" dirty="0" smtClean="0">
              <a:solidFill>
                <a:srgbClr val="002060"/>
              </a:solidFill>
              <a:latin typeface="Times New Roman" pitchFamily="18" charset="0"/>
              <a:cs typeface="Times New Roman" pitchFamily="18" charset="0"/>
            </a:endParaRPr>
          </a:p>
        </p:txBody>
      </p:sp>
      <p:pic>
        <p:nvPicPr>
          <p:cNvPr id="3" name="Picture 2"/>
          <p:cNvPicPr>
            <a:picLocks noChangeAspect="1"/>
          </p:cNvPicPr>
          <p:nvPr/>
        </p:nvPicPr>
        <p:blipFill rotWithShape="1">
          <a:blip r:embed="rId5"/>
          <a:srcRect r="65313" b="25559"/>
          <a:stretch/>
        </p:blipFill>
        <p:spPr>
          <a:xfrm>
            <a:off x="1781559" y="4413786"/>
            <a:ext cx="5847082" cy="655124"/>
          </a:xfrm>
          <a:prstGeom prst="rect">
            <a:avLst/>
          </a:prstGeom>
        </p:spPr>
      </p:pic>
      <p:grpSp>
        <p:nvGrpSpPr>
          <p:cNvPr id="6" name="Group 5"/>
          <p:cNvGrpSpPr/>
          <p:nvPr/>
        </p:nvGrpSpPr>
        <p:grpSpPr>
          <a:xfrm>
            <a:off x="3505200" y="2497892"/>
            <a:ext cx="2666999" cy="1693108"/>
            <a:chOff x="3505200" y="2497892"/>
            <a:chExt cx="2666999" cy="1693108"/>
          </a:xfrm>
        </p:grpSpPr>
        <p:sp>
          <p:nvSpPr>
            <p:cNvPr id="2" name="TextBox 1"/>
            <p:cNvSpPr txBox="1"/>
            <p:nvPr/>
          </p:nvSpPr>
          <p:spPr>
            <a:xfrm>
              <a:off x="3505200" y="2497892"/>
              <a:ext cx="2666999" cy="584775"/>
            </a:xfrm>
            <a:prstGeom prst="rect">
              <a:avLst/>
            </a:prstGeom>
            <a:noFill/>
          </p:spPr>
          <p:txBody>
            <a:bodyPr wrap="square" rtlCol="0">
              <a:spAutoFit/>
            </a:bodyPr>
            <a:lstStyle/>
            <a:p>
              <a:r>
                <a:rPr lang="en-US" sz="3200" dirty="0" smtClean="0">
                  <a:latin typeface="Times New Roman" panose="02020603050405020304" pitchFamily="18" charset="0"/>
                  <a:cs typeface="Times New Roman" panose="02020603050405020304" pitchFamily="18" charset="0"/>
                </a:rPr>
                <a:t>n CF</a:t>
              </a:r>
              <a:r>
                <a:rPr lang="en-US" sz="3200" baseline="-250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 = CF</a:t>
              </a:r>
              <a:r>
                <a:rPr lang="en-US" sz="3200" baseline="-25000" dirty="0" smtClean="0">
                  <a:latin typeface="Times New Roman" panose="02020603050405020304" pitchFamily="18" charset="0"/>
                  <a:cs typeface="Times New Roman" panose="02020603050405020304" pitchFamily="18" charset="0"/>
                </a:rPr>
                <a:t>2</a:t>
              </a:r>
              <a:endParaRPr lang="en-US" sz="3200" baseline="-25000" dirty="0">
                <a:latin typeface="Times New Roman" panose="02020603050405020304" pitchFamily="18" charset="0"/>
                <a:cs typeface="Times New Roman" panose="02020603050405020304" pitchFamily="18" charset="0"/>
              </a:endParaRPr>
            </a:p>
          </p:txBody>
        </p:sp>
        <p:cxnSp>
          <p:nvCxnSpPr>
            <p:cNvPr id="5" name="Straight Arrow Connector 4"/>
            <p:cNvCxnSpPr/>
            <p:nvPr/>
          </p:nvCxnSpPr>
          <p:spPr>
            <a:xfrm>
              <a:off x="4495800" y="3429000"/>
              <a:ext cx="0" cy="7620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2811664143"/>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1815882"/>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3: </a:t>
            </a:r>
            <a:r>
              <a:rPr lang="vi-VN" sz="2800" dirty="0" smtClean="0">
                <a:solidFill>
                  <a:srgbClr val="002060"/>
                </a:solidFill>
                <a:latin typeface="Times New Roman" pitchFamily="18" charset="0"/>
                <a:cs typeface="Times New Roman" pitchFamily="18" charset="0"/>
              </a:rPr>
              <a:t>Viết </a:t>
            </a:r>
            <a:r>
              <a:rPr lang="vi-VN" sz="2800" dirty="0">
                <a:solidFill>
                  <a:srgbClr val="002060"/>
                </a:solidFill>
                <a:latin typeface="Times New Roman" pitchFamily="18" charset="0"/>
                <a:cs typeface="Times New Roman" pitchFamily="18" charset="0"/>
              </a:rPr>
              <a:t>công thức các monome được dùng để điều chế các polime sau: </a:t>
            </a:r>
            <a:r>
              <a:rPr lang="en-US" sz="2800" dirty="0" smtClean="0">
                <a:solidFill>
                  <a:srgbClr val="002060"/>
                </a:solidFill>
                <a:latin typeface="Times New Roman" pitchFamily="18" charset="0"/>
                <a:cs typeface="Times New Roman" pitchFamily="18" charset="0"/>
              </a:rPr>
              <a:t> </a:t>
            </a: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b="1" dirty="0" smtClean="0">
                <a:solidFill>
                  <a:srgbClr val="002060"/>
                </a:solidFill>
                <a:latin typeface="Times New Roman" panose="02020603050405020304" pitchFamily="18" charset="0"/>
                <a:cs typeface="Times New Roman" panose="02020603050405020304" pitchFamily="18" charset="0"/>
              </a:rPr>
              <a:t>c/</a:t>
            </a:r>
            <a:endParaRPr lang="en-US" sz="2800" b="1" dirty="0" smtClean="0">
              <a:solidFill>
                <a:srgbClr val="002060"/>
              </a:solidFill>
              <a:latin typeface="Times New Roman" pitchFamily="18" charset="0"/>
              <a:cs typeface="Times New Roman" pitchFamily="18" charset="0"/>
            </a:endParaRPr>
          </a:p>
        </p:txBody>
      </p:sp>
      <p:pic>
        <p:nvPicPr>
          <p:cNvPr id="4" name="Picture 3"/>
          <p:cNvPicPr>
            <a:picLocks noChangeAspect="1"/>
          </p:cNvPicPr>
          <p:nvPr/>
        </p:nvPicPr>
        <p:blipFill rotWithShape="1">
          <a:blip r:embed="rId5"/>
          <a:srcRect l="10275" t="-49573" r="57689" b="-6900"/>
          <a:stretch/>
        </p:blipFill>
        <p:spPr>
          <a:xfrm>
            <a:off x="2514600" y="4191000"/>
            <a:ext cx="3886200" cy="1709928"/>
          </a:xfrm>
          <a:prstGeom prst="rect">
            <a:avLst/>
          </a:prstGeom>
        </p:spPr>
      </p:pic>
      <p:grpSp>
        <p:nvGrpSpPr>
          <p:cNvPr id="8" name="Group 7"/>
          <p:cNvGrpSpPr/>
          <p:nvPr/>
        </p:nvGrpSpPr>
        <p:grpSpPr>
          <a:xfrm>
            <a:off x="2253182" y="2196426"/>
            <a:ext cx="3886200" cy="2451774"/>
            <a:chOff x="2253182" y="2196426"/>
            <a:chExt cx="3886200" cy="2451774"/>
          </a:xfrm>
        </p:grpSpPr>
        <p:cxnSp>
          <p:nvCxnSpPr>
            <p:cNvPr id="5" name="Straight Arrow Connector 4"/>
            <p:cNvCxnSpPr/>
            <p:nvPr/>
          </p:nvCxnSpPr>
          <p:spPr>
            <a:xfrm>
              <a:off x="4038600" y="3733800"/>
              <a:ext cx="0" cy="9144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nvGrpSpPr>
            <p:cNvPr id="7" name="Group 6"/>
            <p:cNvGrpSpPr/>
            <p:nvPr/>
          </p:nvGrpSpPr>
          <p:grpSpPr>
            <a:xfrm>
              <a:off x="2253182" y="2196426"/>
              <a:ext cx="3886200" cy="1308774"/>
              <a:chOff x="2362200" y="2251094"/>
              <a:chExt cx="3886200" cy="1308774"/>
            </a:xfrm>
          </p:grpSpPr>
          <p:pic>
            <p:nvPicPr>
              <p:cNvPr id="2" name="Picture 1"/>
              <p:cNvPicPr>
                <a:picLocks noChangeAspect="1"/>
              </p:cNvPicPr>
              <p:nvPr/>
            </p:nvPicPr>
            <p:blipFill rotWithShape="1">
              <a:blip r:embed="rId6"/>
              <a:srcRect l="10408" r="64940"/>
              <a:stretch/>
            </p:blipFill>
            <p:spPr>
              <a:xfrm>
                <a:off x="2667000" y="2251094"/>
                <a:ext cx="3581400" cy="1308774"/>
              </a:xfrm>
              <a:prstGeom prst="rect">
                <a:avLst/>
              </a:prstGeom>
            </p:spPr>
          </p:pic>
          <p:sp>
            <p:nvSpPr>
              <p:cNvPr id="6" name="TextBox 5"/>
              <p:cNvSpPr txBox="1"/>
              <p:nvPr/>
            </p:nvSpPr>
            <p:spPr>
              <a:xfrm>
                <a:off x="2362200" y="2397838"/>
                <a:ext cx="3048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n</a:t>
                </a:r>
                <a:endParaRPr lang="en-US" sz="2800" dirty="0">
                  <a:latin typeface="Times New Roman" panose="02020603050405020304" pitchFamily="18" charset="0"/>
                  <a:cs typeface="Times New Roman" panose="02020603050405020304" pitchFamily="18" charset="0"/>
                </a:endParaRPr>
              </a:p>
            </p:txBody>
          </p:sp>
        </p:grpSp>
      </p:grpSp>
    </p:spTree>
    <p:extLst>
      <p:ext uri="{BB962C8B-B14F-4D97-AF65-F5344CB8AC3E}">
        <p14:creationId xmlns:p14="http://schemas.microsoft.com/office/powerpoint/2010/main" val="4255571202"/>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1815882"/>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3: </a:t>
            </a:r>
            <a:r>
              <a:rPr lang="vi-VN" sz="2800" dirty="0" smtClean="0">
                <a:solidFill>
                  <a:srgbClr val="002060"/>
                </a:solidFill>
                <a:latin typeface="Times New Roman" pitchFamily="18" charset="0"/>
                <a:cs typeface="Times New Roman" pitchFamily="18" charset="0"/>
              </a:rPr>
              <a:t>Viết </a:t>
            </a:r>
            <a:r>
              <a:rPr lang="vi-VN" sz="2800" dirty="0">
                <a:solidFill>
                  <a:srgbClr val="002060"/>
                </a:solidFill>
                <a:latin typeface="Times New Roman" pitchFamily="18" charset="0"/>
                <a:cs typeface="Times New Roman" pitchFamily="18" charset="0"/>
              </a:rPr>
              <a:t>công thức các monome được dùng để điều chế các polime sau: </a:t>
            </a:r>
            <a:r>
              <a:rPr lang="en-US" sz="2800" dirty="0" smtClean="0">
                <a:solidFill>
                  <a:srgbClr val="002060"/>
                </a:solidFill>
                <a:latin typeface="Times New Roman" pitchFamily="18" charset="0"/>
                <a:cs typeface="Times New Roman" pitchFamily="18" charset="0"/>
              </a:rPr>
              <a:t> </a:t>
            </a: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b="1" dirty="0" smtClean="0">
                <a:solidFill>
                  <a:srgbClr val="002060"/>
                </a:solidFill>
                <a:latin typeface="Times New Roman" panose="02020603050405020304" pitchFamily="18" charset="0"/>
                <a:cs typeface="Times New Roman" panose="02020603050405020304" pitchFamily="18" charset="0"/>
              </a:rPr>
              <a:t>d/</a:t>
            </a:r>
            <a:endParaRPr lang="en-US" sz="2800" b="1" dirty="0" smtClean="0">
              <a:solidFill>
                <a:srgbClr val="002060"/>
              </a:solidFill>
              <a:latin typeface="Times New Roman" pitchFamily="18" charset="0"/>
              <a:cs typeface="Times New Roman" pitchFamily="18" charset="0"/>
            </a:endParaRPr>
          </a:p>
        </p:txBody>
      </p:sp>
      <p:pic>
        <p:nvPicPr>
          <p:cNvPr id="5" name="Picture 4"/>
          <p:cNvPicPr>
            <a:picLocks noChangeAspect="1"/>
          </p:cNvPicPr>
          <p:nvPr/>
        </p:nvPicPr>
        <p:blipFill rotWithShape="1">
          <a:blip r:embed="rId5"/>
          <a:srcRect l="9885" t="303" r="61501" b="48699"/>
          <a:stretch/>
        </p:blipFill>
        <p:spPr>
          <a:xfrm>
            <a:off x="2873238" y="4106849"/>
            <a:ext cx="3501550" cy="603714"/>
          </a:xfrm>
          <a:prstGeom prst="rect">
            <a:avLst/>
          </a:prstGeom>
        </p:spPr>
      </p:pic>
      <p:grpSp>
        <p:nvGrpSpPr>
          <p:cNvPr id="6" name="Group 5"/>
          <p:cNvGrpSpPr/>
          <p:nvPr/>
        </p:nvGrpSpPr>
        <p:grpSpPr>
          <a:xfrm>
            <a:off x="2878318" y="2438400"/>
            <a:ext cx="4436882" cy="1480781"/>
            <a:chOff x="2878318" y="2438400"/>
            <a:chExt cx="4436882" cy="1480781"/>
          </a:xfrm>
        </p:grpSpPr>
        <p:sp>
          <p:nvSpPr>
            <p:cNvPr id="2" name="TextBox 1"/>
            <p:cNvSpPr txBox="1"/>
            <p:nvPr/>
          </p:nvSpPr>
          <p:spPr>
            <a:xfrm>
              <a:off x="2878318" y="2438400"/>
              <a:ext cx="4436882"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n NH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 [CH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a:t>
              </a:r>
              <a:r>
                <a:rPr lang="en-US" sz="2800" baseline="-25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 – COOH</a:t>
              </a:r>
              <a:endParaRPr lang="en-US" sz="2800" dirty="0">
                <a:latin typeface="Times New Roman" panose="02020603050405020304" pitchFamily="18" charset="0"/>
                <a:cs typeface="Times New Roman" panose="02020603050405020304" pitchFamily="18" charset="0"/>
              </a:endParaRPr>
            </a:p>
          </p:txBody>
        </p:sp>
        <p:cxnSp>
          <p:nvCxnSpPr>
            <p:cNvPr id="4" name="Straight Arrow Connector 3"/>
            <p:cNvCxnSpPr/>
            <p:nvPr/>
          </p:nvCxnSpPr>
          <p:spPr>
            <a:xfrm>
              <a:off x="4343400" y="3125688"/>
              <a:ext cx="0" cy="79349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spTree>
    <p:extLst>
      <p:ext uri="{BB962C8B-B14F-4D97-AF65-F5344CB8AC3E}">
        <p14:creationId xmlns:p14="http://schemas.microsoft.com/office/powerpoint/2010/main" val="2319883715"/>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1815882"/>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3: </a:t>
            </a:r>
            <a:r>
              <a:rPr lang="vi-VN" sz="2800" dirty="0" smtClean="0">
                <a:solidFill>
                  <a:srgbClr val="002060"/>
                </a:solidFill>
                <a:latin typeface="Times New Roman" pitchFamily="18" charset="0"/>
                <a:cs typeface="Times New Roman" pitchFamily="18" charset="0"/>
              </a:rPr>
              <a:t>Viết </a:t>
            </a:r>
            <a:r>
              <a:rPr lang="vi-VN" sz="2800" dirty="0">
                <a:solidFill>
                  <a:srgbClr val="002060"/>
                </a:solidFill>
                <a:latin typeface="Times New Roman" pitchFamily="18" charset="0"/>
                <a:cs typeface="Times New Roman" pitchFamily="18" charset="0"/>
              </a:rPr>
              <a:t>công thức các monome được dùng để điều chế các polime sau: </a:t>
            </a:r>
            <a:r>
              <a:rPr lang="en-US" sz="2800" dirty="0" smtClean="0">
                <a:solidFill>
                  <a:srgbClr val="002060"/>
                </a:solidFill>
                <a:latin typeface="Times New Roman" pitchFamily="18" charset="0"/>
                <a:cs typeface="Times New Roman" pitchFamily="18" charset="0"/>
              </a:rPr>
              <a:t> </a:t>
            </a: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b="1" dirty="0" smtClean="0">
                <a:solidFill>
                  <a:srgbClr val="002060"/>
                </a:solidFill>
                <a:latin typeface="Times New Roman" panose="02020603050405020304" pitchFamily="18" charset="0"/>
                <a:cs typeface="Times New Roman" panose="02020603050405020304" pitchFamily="18" charset="0"/>
              </a:rPr>
              <a:t>đ/</a:t>
            </a:r>
            <a:endParaRPr lang="en-US" sz="2800" b="1" dirty="0" smtClean="0">
              <a:solidFill>
                <a:srgbClr val="002060"/>
              </a:solidFill>
              <a:latin typeface="Times New Roman" pitchFamily="18" charset="0"/>
              <a:cs typeface="Times New Roman" pitchFamily="18" charset="0"/>
            </a:endParaRPr>
          </a:p>
        </p:txBody>
      </p:sp>
      <p:pic>
        <p:nvPicPr>
          <p:cNvPr id="9" name="Picture 8"/>
          <p:cNvPicPr>
            <a:picLocks noChangeAspect="1"/>
          </p:cNvPicPr>
          <p:nvPr/>
        </p:nvPicPr>
        <p:blipFill rotWithShape="1">
          <a:blip r:embed="rId5"/>
          <a:srcRect l="48716" t="25766" r="6316" b="42947"/>
          <a:stretch/>
        </p:blipFill>
        <p:spPr>
          <a:xfrm>
            <a:off x="1043606" y="4708073"/>
            <a:ext cx="7056788" cy="882098"/>
          </a:xfrm>
          <a:prstGeom prst="rect">
            <a:avLst/>
          </a:prstGeom>
        </p:spPr>
      </p:pic>
      <p:grpSp>
        <p:nvGrpSpPr>
          <p:cNvPr id="12" name="Group 11"/>
          <p:cNvGrpSpPr/>
          <p:nvPr/>
        </p:nvGrpSpPr>
        <p:grpSpPr>
          <a:xfrm>
            <a:off x="762000" y="3124200"/>
            <a:ext cx="8153400" cy="1707893"/>
            <a:chOff x="762000" y="3124200"/>
            <a:chExt cx="8153400" cy="1707893"/>
          </a:xfrm>
        </p:grpSpPr>
        <p:sp>
          <p:nvSpPr>
            <p:cNvPr id="2" name="TextBox 1"/>
            <p:cNvSpPr txBox="1"/>
            <p:nvPr/>
          </p:nvSpPr>
          <p:spPr>
            <a:xfrm>
              <a:off x="762000" y="3124200"/>
              <a:ext cx="34290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n NH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 [CH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a:t>
              </a:r>
              <a:r>
                <a:rPr lang="en-US" sz="2800" baseline="-25000"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 – NH</a:t>
              </a:r>
              <a:r>
                <a:rPr lang="en-US" sz="2800" baseline="-25000" dirty="0" smtClean="0">
                  <a:latin typeface="Times New Roman" panose="02020603050405020304" pitchFamily="18" charset="0"/>
                  <a:cs typeface="Times New Roman" panose="02020603050405020304" pitchFamily="18" charset="0"/>
                </a:rPr>
                <a:t>2</a:t>
              </a:r>
              <a:endParaRPr lang="en-US" sz="2800" baseline="-25000" dirty="0">
                <a:latin typeface="Times New Roman" panose="02020603050405020304" pitchFamily="18" charset="0"/>
                <a:cs typeface="Times New Roman" panose="02020603050405020304" pitchFamily="18" charset="0"/>
              </a:endParaRPr>
            </a:p>
          </p:txBody>
        </p:sp>
        <p:cxnSp>
          <p:nvCxnSpPr>
            <p:cNvPr id="4" name="Straight Arrow Connector 3"/>
            <p:cNvCxnSpPr/>
            <p:nvPr/>
          </p:nvCxnSpPr>
          <p:spPr>
            <a:xfrm>
              <a:off x="4495800" y="4038600"/>
              <a:ext cx="0" cy="79349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1" name="TextBox 20"/>
            <p:cNvSpPr txBox="1"/>
            <p:nvPr/>
          </p:nvSpPr>
          <p:spPr>
            <a:xfrm>
              <a:off x="4724400" y="3133395"/>
              <a:ext cx="41910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n HOOC – [CH</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a:t>
              </a:r>
              <a:r>
                <a:rPr lang="en-US" sz="2800" baseline="-25000" dirty="0">
                  <a:latin typeface="Times New Roman" panose="02020603050405020304" pitchFamily="18" charset="0"/>
                  <a:cs typeface="Times New Roman" panose="02020603050405020304" pitchFamily="18" charset="0"/>
                </a:rPr>
                <a:t>4</a:t>
              </a:r>
              <a:r>
                <a:rPr lang="en-US" sz="2800" dirty="0" smtClean="0">
                  <a:latin typeface="Times New Roman" panose="02020603050405020304" pitchFamily="18" charset="0"/>
                  <a:cs typeface="Times New Roman" panose="02020603050405020304" pitchFamily="18" charset="0"/>
                </a:rPr>
                <a:t> – COOH</a:t>
              </a:r>
              <a:endParaRPr lang="en-US" sz="2800" dirty="0">
                <a:latin typeface="Times New Roman" panose="02020603050405020304" pitchFamily="18" charset="0"/>
                <a:cs typeface="Times New Roman" panose="02020603050405020304" pitchFamily="18" charset="0"/>
              </a:endParaRPr>
            </a:p>
          </p:txBody>
        </p:sp>
        <p:sp>
          <p:nvSpPr>
            <p:cNvPr id="11" name="Plus 10"/>
            <p:cNvSpPr/>
            <p:nvPr/>
          </p:nvSpPr>
          <p:spPr>
            <a:xfrm>
              <a:off x="4211320" y="3251200"/>
              <a:ext cx="381000" cy="381000"/>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915298622"/>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4401205"/>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4: </a:t>
            </a:r>
            <a:r>
              <a:rPr lang="vi-VN" sz="2800" dirty="0" smtClean="0">
                <a:solidFill>
                  <a:srgbClr val="002060"/>
                </a:solidFill>
                <a:latin typeface="Times New Roman" pitchFamily="18" charset="0"/>
                <a:cs typeface="Times New Roman" pitchFamily="18" charset="0"/>
              </a:rPr>
              <a:t>Viết </a:t>
            </a:r>
            <a:r>
              <a:rPr lang="vi-VN" sz="2800" dirty="0">
                <a:solidFill>
                  <a:srgbClr val="002060"/>
                </a:solidFill>
                <a:latin typeface="Times New Roman" pitchFamily="18" charset="0"/>
                <a:cs typeface="Times New Roman" pitchFamily="18" charset="0"/>
              </a:rPr>
              <a:t>các phương trình hóa học điều chế các polime từ monome tương ứng: </a:t>
            </a:r>
            <a:endParaRPr lang="en-US" sz="2800" dirty="0" smtClean="0">
              <a:solidFill>
                <a:srgbClr val="002060"/>
              </a:solidFill>
              <a:latin typeface="Times New Roman" pitchFamily="18" charset="0"/>
              <a:cs typeface="Times New Roman" pitchFamily="18" charset="0"/>
            </a:endParaRPr>
          </a:p>
          <a:p>
            <a:pPr marL="457200" indent="-457200">
              <a:buFontTx/>
              <a:buChar char="-"/>
            </a:pPr>
            <a:r>
              <a:rPr lang="vi-VN" sz="2800" dirty="0" smtClean="0">
                <a:solidFill>
                  <a:srgbClr val="002060"/>
                </a:solidFill>
                <a:latin typeface="Times New Roman" pitchFamily="18" charset="0"/>
                <a:cs typeface="Times New Roman" pitchFamily="18" charset="0"/>
              </a:rPr>
              <a:t>PE </a:t>
            </a:r>
            <a:r>
              <a:rPr lang="vi-VN" sz="2800" dirty="0">
                <a:solidFill>
                  <a:srgbClr val="002060"/>
                </a:solidFill>
                <a:latin typeface="Times New Roman" pitchFamily="18" charset="0"/>
                <a:cs typeface="Times New Roman" pitchFamily="18" charset="0"/>
              </a:rPr>
              <a:t>(polietilen); </a:t>
            </a:r>
            <a:endParaRPr lang="en-US" sz="2800" dirty="0" smtClean="0">
              <a:solidFill>
                <a:srgbClr val="002060"/>
              </a:solidFill>
              <a:latin typeface="Times New Roman" pitchFamily="18" charset="0"/>
              <a:cs typeface="Times New Roman" pitchFamily="18" charset="0"/>
            </a:endParaRPr>
          </a:p>
          <a:p>
            <a:pPr marL="457200" indent="-457200">
              <a:buFontTx/>
              <a:buChar char="-"/>
            </a:pPr>
            <a:r>
              <a:rPr lang="vi-VN" sz="2800" dirty="0" smtClean="0">
                <a:solidFill>
                  <a:srgbClr val="002060"/>
                </a:solidFill>
                <a:latin typeface="Times New Roman" pitchFamily="18" charset="0"/>
                <a:cs typeface="Times New Roman" pitchFamily="18" charset="0"/>
              </a:rPr>
              <a:t>PP </a:t>
            </a:r>
            <a:r>
              <a:rPr lang="vi-VN" sz="2800" dirty="0">
                <a:solidFill>
                  <a:srgbClr val="002060"/>
                </a:solidFill>
                <a:latin typeface="Times New Roman" pitchFamily="18" charset="0"/>
                <a:cs typeface="Times New Roman" pitchFamily="18" charset="0"/>
              </a:rPr>
              <a:t>(polipropilen); </a:t>
            </a:r>
            <a:endParaRPr lang="en-US" sz="2800" dirty="0" smtClean="0">
              <a:solidFill>
                <a:srgbClr val="002060"/>
              </a:solidFill>
              <a:latin typeface="Times New Roman" pitchFamily="18" charset="0"/>
              <a:cs typeface="Times New Roman" pitchFamily="18" charset="0"/>
            </a:endParaRPr>
          </a:p>
          <a:p>
            <a:pPr marL="457200" indent="-457200">
              <a:buFontTx/>
              <a:buChar char="-"/>
            </a:pPr>
            <a:r>
              <a:rPr lang="vi-VN" sz="2800" dirty="0" smtClean="0">
                <a:solidFill>
                  <a:srgbClr val="002060"/>
                </a:solidFill>
                <a:latin typeface="Times New Roman" pitchFamily="18" charset="0"/>
                <a:cs typeface="Times New Roman" pitchFamily="18" charset="0"/>
              </a:rPr>
              <a:t>PVC </a:t>
            </a:r>
            <a:r>
              <a:rPr lang="vi-VN" sz="2800" dirty="0">
                <a:solidFill>
                  <a:srgbClr val="002060"/>
                </a:solidFill>
                <a:latin typeface="Times New Roman" pitchFamily="18" charset="0"/>
                <a:cs typeface="Times New Roman" pitchFamily="18" charset="0"/>
              </a:rPr>
              <a:t>poli(vinyl clorua); </a:t>
            </a:r>
            <a:endParaRPr lang="en-US" sz="2800" dirty="0" smtClean="0">
              <a:solidFill>
                <a:srgbClr val="002060"/>
              </a:solidFill>
              <a:latin typeface="Times New Roman" pitchFamily="18" charset="0"/>
              <a:cs typeface="Times New Roman" pitchFamily="18" charset="0"/>
            </a:endParaRPr>
          </a:p>
          <a:p>
            <a:pPr marL="457200" indent="-457200">
              <a:buFontTx/>
              <a:buChar char="-"/>
            </a:pPr>
            <a:r>
              <a:rPr lang="vi-VN" sz="2800" dirty="0" smtClean="0">
                <a:solidFill>
                  <a:srgbClr val="002060"/>
                </a:solidFill>
                <a:latin typeface="Times New Roman" pitchFamily="18" charset="0"/>
                <a:cs typeface="Times New Roman" pitchFamily="18" charset="0"/>
              </a:rPr>
              <a:t>poli(metyl </a:t>
            </a:r>
            <a:r>
              <a:rPr lang="vi-VN" sz="2800" dirty="0">
                <a:solidFill>
                  <a:srgbClr val="002060"/>
                </a:solidFill>
                <a:latin typeface="Times New Roman" pitchFamily="18" charset="0"/>
                <a:cs typeface="Times New Roman" pitchFamily="18" charset="0"/>
              </a:rPr>
              <a:t>metacrylat); </a:t>
            </a:r>
            <a:endParaRPr lang="en-US" sz="2800" dirty="0" smtClean="0">
              <a:solidFill>
                <a:srgbClr val="002060"/>
              </a:solidFill>
              <a:latin typeface="Times New Roman" pitchFamily="18" charset="0"/>
              <a:cs typeface="Times New Roman" pitchFamily="18" charset="0"/>
            </a:endParaRPr>
          </a:p>
          <a:p>
            <a:pPr marL="457200" indent="-457200">
              <a:buFontTx/>
              <a:buChar char="-"/>
            </a:pPr>
            <a:r>
              <a:rPr lang="vi-VN" sz="2800" dirty="0" smtClean="0">
                <a:solidFill>
                  <a:srgbClr val="002060"/>
                </a:solidFill>
                <a:latin typeface="Times New Roman" pitchFamily="18" charset="0"/>
                <a:cs typeface="Times New Roman" pitchFamily="18" charset="0"/>
              </a:rPr>
              <a:t>nilon-6,6</a:t>
            </a:r>
            <a:r>
              <a:rPr lang="vi-VN" sz="2800" dirty="0">
                <a:solidFill>
                  <a:srgbClr val="002060"/>
                </a:solidFill>
                <a:latin typeface="Times New Roman" pitchFamily="18" charset="0"/>
                <a:cs typeface="Times New Roman" pitchFamily="18" charset="0"/>
              </a:rPr>
              <a:t>; </a:t>
            </a:r>
            <a:endParaRPr lang="en-US" sz="2800" dirty="0" smtClean="0">
              <a:solidFill>
                <a:srgbClr val="002060"/>
              </a:solidFill>
              <a:latin typeface="Times New Roman" pitchFamily="18" charset="0"/>
              <a:cs typeface="Times New Roman" pitchFamily="18" charset="0"/>
            </a:endParaRPr>
          </a:p>
          <a:p>
            <a:pPr marL="457200" indent="-457200">
              <a:buFontTx/>
              <a:buChar char="-"/>
            </a:pPr>
            <a:r>
              <a:rPr lang="vi-VN" sz="2800" dirty="0" smtClean="0">
                <a:solidFill>
                  <a:srgbClr val="002060"/>
                </a:solidFill>
                <a:latin typeface="Times New Roman" pitchFamily="18" charset="0"/>
                <a:cs typeface="Times New Roman" pitchFamily="18" charset="0"/>
              </a:rPr>
              <a:t>tơ </a:t>
            </a:r>
            <a:r>
              <a:rPr lang="vi-VN" sz="2800" dirty="0">
                <a:solidFill>
                  <a:srgbClr val="002060"/>
                </a:solidFill>
                <a:latin typeface="Times New Roman" pitchFamily="18" charset="0"/>
                <a:cs typeface="Times New Roman" pitchFamily="18" charset="0"/>
              </a:rPr>
              <a:t>nitron (tơ olon); </a:t>
            </a:r>
            <a:endParaRPr lang="en-US" sz="2800" dirty="0" smtClean="0">
              <a:solidFill>
                <a:srgbClr val="002060"/>
              </a:solidFill>
              <a:latin typeface="Times New Roman" pitchFamily="18" charset="0"/>
              <a:cs typeface="Times New Roman" pitchFamily="18" charset="0"/>
            </a:endParaRPr>
          </a:p>
          <a:p>
            <a:pPr marL="457200" indent="-457200">
              <a:buFontTx/>
              <a:buChar char="-"/>
            </a:pPr>
            <a:r>
              <a:rPr lang="vi-VN" sz="2800" dirty="0" smtClean="0">
                <a:solidFill>
                  <a:srgbClr val="002060"/>
                </a:solidFill>
                <a:latin typeface="Times New Roman" pitchFamily="18" charset="0"/>
                <a:cs typeface="Times New Roman" pitchFamily="18" charset="0"/>
              </a:rPr>
              <a:t>cao </a:t>
            </a:r>
            <a:r>
              <a:rPr lang="vi-VN" sz="2800" dirty="0">
                <a:solidFill>
                  <a:srgbClr val="002060"/>
                </a:solidFill>
                <a:latin typeface="Times New Roman" pitchFamily="18" charset="0"/>
                <a:cs typeface="Times New Roman" pitchFamily="18" charset="0"/>
              </a:rPr>
              <a:t>su buna</a:t>
            </a:r>
            <a:endParaRPr lang="en-US" sz="2800" dirty="0" smtClean="0">
              <a:solidFill>
                <a:srgbClr val="002060"/>
              </a:solidFill>
              <a:latin typeface="Times New Roman" pitchFamily="18" charset="0"/>
              <a:cs typeface="Times New Roman"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u="sng" dirty="0" smtClean="0">
                <a:latin typeface="Times New Roman" panose="02020603050405020304" pitchFamily="18" charset="0"/>
                <a:cs typeface="Times New Roman" panose="02020603050405020304" pitchFamily="18" charset="0"/>
              </a:rPr>
              <a:t> </a:t>
            </a:r>
            <a:endParaRPr lang="en-US" sz="2800" b="1" dirty="0" smtClean="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996102738"/>
      </p:ext>
    </p:extLst>
  </p:cSld>
  <p:clrMapOvr>
    <a:masterClrMapping/>
  </p:clrMapOvr>
  <p:transition advClick="0">
    <p:wipe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197429" y="4046679"/>
            <a:ext cx="6248400" cy="954107"/>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5, 6, 7 </a:t>
            </a:r>
            <a:endParaRPr lang="en-US" sz="2800" b="1" dirty="0" smtClean="0">
              <a:solidFill>
                <a:srgbClr val="002060"/>
              </a:solidFill>
              <a:latin typeface="Times New Roman" pitchFamily="18" charset="0"/>
              <a:cs typeface="Times New Roman" pitchFamily="18" charset="0"/>
            </a:endParaRPr>
          </a:p>
          <a:p>
            <a:pPr algn="ctr"/>
            <a:r>
              <a:rPr lang="en-US" sz="2800" b="1" dirty="0" smtClean="0">
                <a:solidFill>
                  <a:srgbClr val="002060"/>
                </a:solidFill>
                <a:latin typeface="Times New Roman" pitchFamily="18" charset="0"/>
                <a:cs typeface="Times New Roman" pitchFamily="18" charset="0"/>
              </a:rPr>
              <a:t>(</a:t>
            </a:r>
            <a:r>
              <a:rPr lang="en-US" sz="2800" b="1" dirty="0" err="1">
                <a:solidFill>
                  <a:srgbClr val="002060"/>
                </a:solidFill>
                <a:latin typeface="Times New Roman" pitchFamily="18" charset="0"/>
                <a:cs typeface="Times New Roman" pitchFamily="18" charset="0"/>
              </a:rPr>
              <a:t>Tài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liệu</a:t>
            </a:r>
            <a:r>
              <a:rPr lang="en-US" sz="2800" b="1" dirty="0">
                <a:solidFill>
                  <a:srgbClr val="002060"/>
                </a:solidFill>
                <a:latin typeface="Times New Roman" pitchFamily="18" charset="0"/>
                <a:cs typeface="Times New Roman" pitchFamily="18" charset="0"/>
              </a:rPr>
              <a:t> 4, </a:t>
            </a:r>
            <a:r>
              <a:rPr lang="en-US" sz="2800" b="1" dirty="0" err="1">
                <a:solidFill>
                  <a:srgbClr val="002060"/>
                </a:solidFill>
                <a:latin typeface="Times New Roman" pitchFamily="18" charset="0"/>
                <a:cs typeface="Times New Roman" pitchFamily="18" charset="0"/>
              </a:rPr>
              <a:t>trang</a:t>
            </a:r>
            <a:r>
              <a:rPr lang="en-US" sz="2800" b="1" dirty="0">
                <a:solidFill>
                  <a:srgbClr val="002060"/>
                </a:solidFill>
                <a:latin typeface="Times New Roman" pitchFamily="18" charset="0"/>
                <a:cs typeface="Times New Roman" pitchFamily="18" charset="0"/>
              </a:rPr>
              <a:t> 3, 4)</a:t>
            </a: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a16="http://schemas.microsoft.com/office/drawing/2014/main"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22" name="Rectangle 21">
            <a:extLst>
              <a:ext uri="{FF2B5EF4-FFF2-40B4-BE49-F238E27FC236}">
                <a16:creationId xmlns:a16="http://schemas.microsoft.com/office/drawing/2014/main"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1239520" y="1219200"/>
            <a:ext cx="6400800" cy="584775"/>
          </a:xfrm>
          <a:prstGeom prst="rect">
            <a:avLst/>
          </a:prstGeom>
          <a:noFill/>
          <a:ln w="9525">
            <a:noFill/>
            <a:miter lim="800000"/>
            <a:headEnd/>
            <a:tailEnd/>
          </a:ln>
        </p:spPr>
        <p:txBody>
          <a:bodyPr wrap="square">
            <a:spAutoFit/>
          </a:bodyPr>
          <a:lstStyle/>
          <a:p>
            <a:pPr algn="ctr"/>
            <a:r>
              <a:rPr lang="en-US" sz="3200" b="1" dirty="0" err="1">
                <a:solidFill>
                  <a:srgbClr val="00B050"/>
                </a:solidFill>
                <a:latin typeface="Times New Roman" pitchFamily="18" charset="0"/>
                <a:cs typeface="Times New Roman" pitchFamily="18" charset="0"/>
              </a:rPr>
              <a:t>Bài</a:t>
            </a:r>
            <a:r>
              <a:rPr lang="en-US" sz="3200" b="1" dirty="0">
                <a:solidFill>
                  <a:srgbClr val="00B050"/>
                </a:solidFill>
                <a:latin typeface="Times New Roman" pitchFamily="18" charset="0"/>
                <a:cs typeface="Times New Roman" pitchFamily="18" charset="0"/>
              </a:rPr>
              <a:t> </a:t>
            </a:r>
            <a:r>
              <a:rPr lang="en-US" sz="3200" b="1" dirty="0" smtClean="0">
                <a:solidFill>
                  <a:srgbClr val="00B050"/>
                </a:solidFill>
                <a:latin typeface="Times New Roman" pitchFamily="18" charset="0"/>
                <a:cs typeface="Times New Roman" pitchFamily="18" charset="0"/>
              </a:rPr>
              <a:t>72. ÔN TẬP CHƯƠNG XIX</a:t>
            </a:r>
            <a:endParaRPr lang="en-US" sz="3200" b="1" dirty="0">
              <a:solidFill>
                <a:srgbClr val="00B050"/>
              </a:solidFill>
              <a:latin typeface="Times New Roman" pitchFamily="18" charset="0"/>
              <a:cs typeface="Times New Roman" pitchFamily="18" charset="0"/>
            </a:endParaRPr>
          </a:p>
        </p:txBody>
      </p:sp>
      <p:pic>
        <p:nvPicPr>
          <p:cNvPr id="14" name="Picture 27" descr="Hoja Carta2">
            <a:extLst>
              <a:ext uri="{FF2B5EF4-FFF2-40B4-BE49-F238E27FC236}">
                <a16:creationId xmlns:a16="http://schemas.microsoft.com/office/drawing/2014/main"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16" name="Group 3"/>
          <p:cNvGrpSpPr>
            <a:grpSpLocks/>
          </p:cNvGrpSpPr>
          <p:nvPr/>
        </p:nvGrpSpPr>
        <p:grpSpPr bwMode="auto">
          <a:xfrm>
            <a:off x="269875" y="22098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22" name="Group 7"/>
          <p:cNvGrpSpPr>
            <a:grpSpLocks/>
          </p:cNvGrpSpPr>
          <p:nvPr/>
        </p:nvGrpSpPr>
        <p:grpSpPr bwMode="auto">
          <a:xfrm>
            <a:off x="228600" y="33147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28" name="Line 11"/>
          <p:cNvSpPr>
            <a:spLocks noChangeShapeType="1"/>
          </p:cNvSpPr>
          <p:nvPr/>
        </p:nvSpPr>
        <p:spPr bwMode="auto">
          <a:xfrm>
            <a:off x="879474" y="2836863"/>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984205" y="2234625"/>
            <a:ext cx="5509842" cy="584775"/>
          </a:xfrm>
          <a:prstGeom prst="rect">
            <a:avLst/>
          </a:prstGeom>
          <a:noFill/>
          <a:ln w="9525" algn="ctr">
            <a:noFill/>
            <a:miter lim="800000"/>
            <a:headEnd/>
            <a:tailEnd/>
          </a:ln>
        </p:spPr>
        <p:txBody>
          <a:bodyPr wrap="none">
            <a:spAutoFit/>
          </a:bodyPr>
          <a:lstStyle/>
          <a:p>
            <a:pPr eaLnBrk="0" hangingPunct="0"/>
            <a:r>
              <a:rPr lang="en-US" sz="3200" dirty="0" err="1" smtClean="0">
                <a:solidFill>
                  <a:srgbClr val="002060"/>
                </a:solidFill>
                <a:latin typeface="Times New Roman" pitchFamily="18" charset="0"/>
                <a:cs typeface="Times New Roman" pitchFamily="18" charset="0"/>
              </a:rPr>
              <a:t>Hệ</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thống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kiến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thức</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chương</a:t>
            </a:r>
            <a:r>
              <a:rPr lang="en-US" sz="3200" dirty="0" smtClean="0">
                <a:solidFill>
                  <a:srgbClr val="002060"/>
                </a:solidFill>
                <a:latin typeface="Times New Roman" pitchFamily="18" charset="0"/>
                <a:cs typeface="Times New Roman" pitchFamily="18" charset="0"/>
              </a:rPr>
              <a:t> XIX</a:t>
            </a:r>
            <a:endParaRPr lang="vi-VN" sz="3200" dirty="0">
              <a:solidFill>
                <a:srgbClr val="002060"/>
              </a:solidFill>
              <a:latin typeface="Times New Roman" pitchFamily="18" charset="0"/>
              <a:cs typeface="Times New Roman" pitchFamily="18" charset="0"/>
            </a:endParaRPr>
          </a:p>
        </p:txBody>
      </p:sp>
      <p:sp>
        <p:nvSpPr>
          <p:cNvPr id="34" name="Text Box 13"/>
          <p:cNvSpPr txBox="1">
            <a:spLocks noChangeArrowheads="1"/>
          </p:cNvSpPr>
          <p:nvPr/>
        </p:nvSpPr>
        <p:spPr bwMode="gray">
          <a:xfrm>
            <a:off x="449263" y="22272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35" name="Text Box 15"/>
          <p:cNvSpPr txBox="1">
            <a:spLocks noChangeArrowheads="1"/>
          </p:cNvSpPr>
          <p:nvPr/>
        </p:nvSpPr>
        <p:spPr bwMode="auto">
          <a:xfrm>
            <a:off x="949324" y="3377625"/>
            <a:ext cx="7127875" cy="584775"/>
          </a:xfrm>
          <a:prstGeom prst="rect">
            <a:avLst/>
          </a:prstGeom>
          <a:noFill/>
          <a:ln w="9525" algn="ctr">
            <a:noFill/>
            <a:miter lim="800000"/>
            <a:headEnd/>
            <a:tailEnd/>
          </a:ln>
        </p:spPr>
        <p:txBody>
          <a:bodyPr wrap="square">
            <a:spAutoFit/>
          </a:bodyPr>
          <a:lstStyle/>
          <a:p>
            <a:pPr eaLnBrk="0" hangingPunct="0"/>
            <a:r>
              <a:rPr lang="en-US" sz="3200" dirty="0" smtClean="0">
                <a:solidFill>
                  <a:srgbClr val="002060"/>
                </a:solidFill>
                <a:latin typeface="Times New Roman" pitchFamily="18" charset="0"/>
                <a:cs typeface="Times New Roman" pitchFamily="18" charset="0"/>
              </a:rPr>
              <a:t>So </a:t>
            </a:r>
            <a:r>
              <a:rPr lang="en-US" sz="3200" dirty="0" err="1" smtClean="0">
                <a:solidFill>
                  <a:srgbClr val="002060"/>
                </a:solidFill>
                <a:latin typeface="Times New Roman" pitchFamily="18" charset="0"/>
                <a:cs typeface="Times New Roman" pitchFamily="18" charset="0"/>
              </a:rPr>
              <a:t>sánh</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hai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loại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phản</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ứng</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điều</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chế</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polime</a:t>
            </a:r>
            <a:endParaRPr lang="en-US" sz="3200" dirty="0">
              <a:solidFill>
                <a:srgbClr val="002060"/>
              </a:solidFill>
              <a:latin typeface="Times New Roman" pitchFamily="18" charset="0"/>
              <a:cs typeface="Times New Roman" pitchFamily="18" charset="0"/>
            </a:endParaRPr>
          </a:p>
        </p:txBody>
      </p:sp>
      <p:sp>
        <p:nvSpPr>
          <p:cNvPr id="36" name="Text Box 16"/>
          <p:cNvSpPr txBox="1">
            <a:spLocks noChangeArrowheads="1"/>
          </p:cNvSpPr>
          <p:nvPr/>
        </p:nvSpPr>
        <p:spPr bwMode="gray">
          <a:xfrm>
            <a:off x="407988" y="33321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49" name="Line 11">
            <a:extLst>
              <a:ext uri="{FF2B5EF4-FFF2-40B4-BE49-F238E27FC236}">
                <a16:creationId xmlns:a16="http://schemas.microsoft.com/office/drawing/2014/main" id="{1E22E3C9-81D5-44E1-9491-8109F2E79B3F}"/>
              </a:ext>
            </a:extLst>
          </p:cNvPr>
          <p:cNvSpPr>
            <a:spLocks noChangeShapeType="1"/>
          </p:cNvSpPr>
          <p:nvPr/>
        </p:nvSpPr>
        <p:spPr bwMode="auto">
          <a:xfrm>
            <a:off x="879474" y="3966175"/>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29" name="Group 7"/>
          <p:cNvGrpSpPr>
            <a:grpSpLocks/>
          </p:cNvGrpSpPr>
          <p:nvPr/>
        </p:nvGrpSpPr>
        <p:grpSpPr bwMode="auto">
          <a:xfrm>
            <a:off x="228600" y="4586328"/>
            <a:ext cx="762000" cy="665163"/>
            <a:chOff x="3174" y="2656"/>
            <a:chExt cx="1549" cy="1351"/>
          </a:xfrm>
          <a:solidFill>
            <a:srgbClr val="C00000"/>
          </a:solidFill>
        </p:grpSpPr>
        <p:sp>
          <p:nvSpPr>
            <p:cNvPr id="37" name="AutoShape 8"/>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8" name="AutoShape 9"/>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9" name="AutoShape 10"/>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41" name="Text Box 15"/>
          <p:cNvSpPr txBox="1">
            <a:spLocks noChangeArrowheads="1"/>
          </p:cNvSpPr>
          <p:nvPr/>
        </p:nvSpPr>
        <p:spPr bwMode="auto">
          <a:xfrm>
            <a:off x="949324" y="4673025"/>
            <a:ext cx="7127875" cy="584775"/>
          </a:xfrm>
          <a:prstGeom prst="rect">
            <a:avLst/>
          </a:prstGeom>
          <a:noFill/>
          <a:ln w="9525" algn="ctr">
            <a:noFill/>
            <a:miter lim="800000"/>
            <a:headEnd/>
            <a:tailEnd/>
          </a:ln>
        </p:spPr>
        <p:txBody>
          <a:bodyPr wrap="square">
            <a:spAutoFit/>
          </a:bodyPr>
          <a:lstStyle/>
          <a:p>
            <a:pPr eaLnBrk="0" hangingPunct="0"/>
            <a:r>
              <a:rPr lang="en-US" sz="3200" dirty="0" err="1" smtClean="0">
                <a:solidFill>
                  <a:srgbClr val="002060"/>
                </a:solidFill>
                <a:latin typeface="Times New Roman" pitchFamily="18" charset="0"/>
                <a:cs typeface="Times New Roman" pitchFamily="18" charset="0"/>
              </a:rPr>
              <a:t>Bài</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tập</a:t>
            </a:r>
            <a:endParaRPr lang="en-US" sz="3200" dirty="0">
              <a:solidFill>
                <a:srgbClr val="002060"/>
              </a:solidFill>
              <a:latin typeface="Times New Roman" pitchFamily="18" charset="0"/>
              <a:cs typeface="Times New Roman" pitchFamily="18" charset="0"/>
            </a:endParaRPr>
          </a:p>
        </p:txBody>
      </p:sp>
      <p:sp>
        <p:nvSpPr>
          <p:cNvPr id="42" name="Text Box 16"/>
          <p:cNvSpPr txBox="1">
            <a:spLocks noChangeArrowheads="1"/>
          </p:cNvSpPr>
          <p:nvPr/>
        </p:nvSpPr>
        <p:spPr bwMode="gray">
          <a:xfrm>
            <a:off x="407531" y="4603791"/>
            <a:ext cx="389851" cy="584775"/>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id="{1E22E3C9-81D5-44E1-9491-8109F2E79B3F}"/>
              </a:ext>
            </a:extLst>
          </p:cNvPr>
          <p:cNvSpPr>
            <a:spLocks noChangeShapeType="1"/>
          </p:cNvSpPr>
          <p:nvPr/>
        </p:nvSpPr>
        <p:spPr bwMode="auto">
          <a:xfrm>
            <a:off x="879474" y="5237803"/>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wipe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pic>
        <p:nvPicPr>
          <p:cNvPr id="21" name="Picture 20">
            <a:extLst>
              <a:ext uri="{FF2B5EF4-FFF2-40B4-BE49-F238E27FC236}">
                <a16:creationId xmlns:a16="http://schemas.microsoft.com/office/drawing/2014/main"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18100</TotalTime>
  <Words>2265</Words>
  <Application>Microsoft Office PowerPoint</Application>
  <PresentationFormat>On-screen Show (4:3)</PresentationFormat>
  <Paragraphs>299</Paragraphs>
  <Slides>39</Slides>
  <Notes>39</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39</vt:i4>
      </vt:variant>
    </vt:vector>
  </HeadingPairs>
  <TitlesOfParts>
    <vt:vector size="51" baseType="lpstr">
      <vt:lpstr>宋体</vt:lpstr>
      <vt:lpstr>Arial</vt:lpstr>
      <vt:lpstr>Calibri</vt:lpstr>
      <vt:lpstr>Cambria Math</vt:lpstr>
      <vt:lpstr>Perpetua</vt:lpstr>
      <vt:lpstr>Times New Roman</vt:lpstr>
      <vt:lpstr>VNI-Times</vt:lpstr>
      <vt:lpstr>Wingdings</vt:lpstr>
      <vt:lpstr>Office Theme</vt:lpstr>
      <vt:lpstr>Default Design</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cp:lastModifiedBy>
  <cp:revision>564</cp:revision>
  <dcterms:created xsi:type="dcterms:W3CDTF">2011-10-11T04:02:09Z</dcterms:created>
  <dcterms:modified xsi:type="dcterms:W3CDTF">2020-05-05T13:27:23Z</dcterms:modified>
</cp:coreProperties>
</file>